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64"/>
  </p:notesMasterIdLst>
  <p:handoutMasterIdLst>
    <p:handoutMasterId r:id="rId65"/>
  </p:handoutMasterIdLst>
  <p:sldIdLst>
    <p:sldId id="257" r:id="rId2"/>
    <p:sldId id="428" r:id="rId3"/>
    <p:sldId id="421" r:id="rId4"/>
    <p:sldId id="425" r:id="rId5"/>
    <p:sldId id="405" r:id="rId6"/>
    <p:sldId id="424" r:id="rId7"/>
    <p:sldId id="423" r:id="rId8"/>
    <p:sldId id="420" r:id="rId9"/>
    <p:sldId id="446" r:id="rId10"/>
    <p:sldId id="404" r:id="rId11"/>
    <p:sldId id="426" r:id="rId12"/>
    <p:sldId id="422" r:id="rId13"/>
    <p:sldId id="453" r:id="rId14"/>
    <p:sldId id="454" r:id="rId15"/>
    <p:sldId id="452" r:id="rId16"/>
    <p:sldId id="445" r:id="rId17"/>
    <p:sldId id="408" r:id="rId18"/>
    <p:sldId id="401" r:id="rId19"/>
    <p:sldId id="400" r:id="rId20"/>
    <p:sldId id="432" r:id="rId21"/>
    <p:sldId id="398" r:id="rId22"/>
    <p:sldId id="436" r:id="rId23"/>
    <p:sldId id="409" r:id="rId24"/>
    <p:sldId id="429" r:id="rId25"/>
    <p:sldId id="430" r:id="rId26"/>
    <p:sldId id="438" r:id="rId27"/>
    <p:sldId id="410" r:id="rId28"/>
    <p:sldId id="431" r:id="rId29"/>
    <p:sldId id="434" r:id="rId30"/>
    <p:sldId id="411" r:id="rId31"/>
    <p:sldId id="435" r:id="rId32"/>
    <p:sldId id="437" r:id="rId33"/>
    <p:sldId id="439" r:id="rId34"/>
    <p:sldId id="455" r:id="rId35"/>
    <p:sldId id="414" r:id="rId36"/>
    <p:sldId id="440" r:id="rId37"/>
    <p:sldId id="441" r:id="rId38"/>
    <p:sldId id="413" r:id="rId39"/>
    <p:sldId id="442" r:id="rId40"/>
    <p:sldId id="415" r:id="rId41"/>
    <p:sldId id="443" r:id="rId42"/>
    <p:sldId id="444" r:id="rId43"/>
    <p:sldId id="399" r:id="rId44"/>
    <p:sldId id="451" r:id="rId45"/>
    <p:sldId id="412" r:id="rId46"/>
    <p:sldId id="447" r:id="rId47"/>
    <p:sldId id="448" r:id="rId48"/>
    <p:sldId id="449" r:id="rId49"/>
    <p:sldId id="450" r:id="rId50"/>
    <p:sldId id="407" r:id="rId51"/>
    <p:sldId id="403" r:id="rId52"/>
    <p:sldId id="419" r:id="rId53"/>
    <p:sldId id="418" r:id="rId54"/>
    <p:sldId id="417" r:id="rId55"/>
    <p:sldId id="387" r:id="rId56"/>
    <p:sldId id="386" r:id="rId57"/>
    <p:sldId id="457" r:id="rId58"/>
    <p:sldId id="456" r:id="rId59"/>
    <p:sldId id="396" r:id="rId60"/>
    <p:sldId id="366" r:id="rId61"/>
    <p:sldId id="368" r:id="rId62"/>
    <p:sldId id="391" r:id="rId6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щие слайды НАЧАЛО" id="{9CCDF7A5-BB86-43E5-AE5F-C29768F0B00E}">
          <p14:sldIdLst>
            <p14:sldId id="257"/>
            <p14:sldId id="428"/>
            <p14:sldId id="421"/>
            <p14:sldId id="425"/>
            <p14:sldId id="405"/>
            <p14:sldId id="424"/>
            <p14:sldId id="423"/>
            <p14:sldId id="420"/>
            <p14:sldId id="446"/>
            <p14:sldId id="404"/>
            <p14:sldId id="426"/>
            <p14:sldId id="422"/>
            <p14:sldId id="453"/>
            <p14:sldId id="454"/>
            <p14:sldId id="452"/>
            <p14:sldId id="445"/>
            <p14:sldId id="408"/>
            <p14:sldId id="401"/>
            <p14:sldId id="400"/>
            <p14:sldId id="432"/>
            <p14:sldId id="398"/>
            <p14:sldId id="436"/>
            <p14:sldId id="409"/>
            <p14:sldId id="429"/>
            <p14:sldId id="430"/>
            <p14:sldId id="438"/>
            <p14:sldId id="410"/>
            <p14:sldId id="431"/>
            <p14:sldId id="434"/>
            <p14:sldId id="411"/>
            <p14:sldId id="435"/>
            <p14:sldId id="437"/>
            <p14:sldId id="439"/>
            <p14:sldId id="455"/>
            <p14:sldId id="414"/>
            <p14:sldId id="440"/>
            <p14:sldId id="441"/>
            <p14:sldId id="413"/>
            <p14:sldId id="442"/>
            <p14:sldId id="415"/>
            <p14:sldId id="443"/>
            <p14:sldId id="444"/>
            <p14:sldId id="399"/>
            <p14:sldId id="451"/>
            <p14:sldId id="412"/>
            <p14:sldId id="447"/>
            <p14:sldId id="448"/>
            <p14:sldId id="449"/>
            <p14:sldId id="450"/>
            <p14:sldId id="407"/>
            <p14:sldId id="403"/>
            <p14:sldId id="419"/>
            <p14:sldId id="418"/>
            <p14:sldId id="417"/>
            <p14:sldId id="387"/>
            <p14:sldId id="386"/>
            <p14:sldId id="457"/>
            <p14:sldId id="456"/>
            <p14:sldId id="396"/>
            <p14:sldId id="366"/>
            <p14:sldId id="368"/>
            <p14:sldId id="3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3" autoAdjust="0"/>
    <p:restoredTop sz="99635" autoAdjust="0"/>
  </p:normalViewPr>
  <p:slideViewPr>
    <p:cSldViewPr>
      <p:cViewPr>
        <p:scale>
          <a:sx n="66" d="100"/>
          <a:sy n="66" d="100"/>
        </p:scale>
        <p:origin x="-1368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988" y="0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r">
              <a:defRPr sz="1200"/>
            </a:lvl1pPr>
          </a:lstStyle>
          <a:p>
            <a:fld id="{9462FC30-FFEE-493F-AA13-5961B546BB83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06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988" y="9447706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r">
              <a:defRPr sz="1200"/>
            </a:lvl1pPr>
          </a:lstStyle>
          <a:p>
            <a:fld id="{49ED93FB-1CB9-49C5-AADC-4B345308C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34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C306D5B-FBEC-4A5F-861A-9880D9228316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1"/>
            <a:ext cx="5486400" cy="447675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800"/>
            <a:ext cx="297180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12C40E9-F686-49F9-BB53-0DB027971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1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C40E9-F686-49F9-BB53-0DB0279719F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7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B0BB-4718-4DED-B43D-BB047D0B4E4A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75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1CAA-6B0C-4E47-B105-1997BD77E5A6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38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D447-807B-49AD-86E4-F39DE7C8125A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7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F0D-4192-47E4-9B66-1C1CCB748F08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9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842C-C873-44C1-99EA-DE962DE24D0E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4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A1DE-56EC-48C9-B30C-E2FBB8194890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65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BD0-7D63-4E05-A172-EDF723A0EE48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41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42C8-204A-4589-9F76-684C3479051E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15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CAAF-F361-42E9-B9F2-0820683FF342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2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6FAA-7EF6-4E8E-ACF1-B85DDE231C9A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CC94-EA9D-4F9B-A3D4-B832A9DAC192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8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756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797C-121A-4551-B6BF-C9AFC3F20328}" type="datetime1">
              <a:rPr lang="ru-RU" smtClean="0"/>
              <a:pPr/>
              <a:t>19.10.2019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43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hyperlink" Target="http://legionr.ru/books/" TargetMode="External"/><Relationship Id="rId7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8.jpeg"/><Relationship Id="rId4" Type="http://schemas.openxmlformats.org/officeDocument/2006/relationships/hyperlink" Target="http://legionr.ru/companies/" TargetMode="External"/><Relationship Id="rId9" Type="http://schemas.openxmlformats.org/officeDocument/2006/relationships/image" Target="../media/image8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gionrus@legionrus.com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nisteceltek.com/wp-content/uploads/2016/12/www-300x300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4" y="6206248"/>
            <a:ext cx="421754" cy="4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 rot="16200000">
            <a:off x="4499016" y="2231288"/>
            <a:ext cx="145865" cy="9162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95536" y="6252555"/>
            <a:ext cx="7416824" cy="415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4825"/>
            <a:r>
              <a:rPr lang="en-US" sz="1500" dirty="0" smtClean="0">
                <a:solidFill>
                  <a:schemeClr val="accent2"/>
                </a:solidFill>
              </a:rPr>
              <a:t>www.legionr.ru		       </a:t>
            </a:r>
            <a:r>
              <a:rPr lang="ru-RU" sz="1500" dirty="0" err="1" smtClean="0">
                <a:solidFill>
                  <a:schemeClr val="accent2"/>
                </a:solidFill>
              </a:rPr>
              <a:t>ИздательствоЛЕГИОН</a:t>
            </a:r>
            <a:r>
              <a:rPr lang="en-US" sz="1500" dirty="0" smtClean="0">
                <a:solidFill>
                  <a:schemeClr val="accent2"/>
                </a:solidFill>
              </a:rPr>
              <a:t>                </a:t>
            </a:r>
            <a:r>
              <a:rPr lang="en-US" sz="1500" dirty="0" err="1" smtClean="0">
                <a:solidFill>
                  <a:schemeClr val="accent2"/>
                </a:solidFill>
              </a:rPr>
              <a:t>publishing_house_legion</a:t>
            </a:r>
            <a:r>
              <a:rPr lang="en-US" sz="1500" dirty="0" smtClean="0">
                <a:solidFill>
                  <a:schemeClr val="accent2"/>
                </a:solidFill>
              </a:rPr>
              <a:t>                   </a:t>
            </a:r>
            <a:endParaRPr lang="ru-RU" sz="1500" dirty="0">
              <a:solidFill>
                <a:schemeClr val="accent2"/>
              </a:solidFill>
            </a:endParaRPr>
          </a:p>
        </p:txBody>
      </p:sp>
      <p:pic>
        <p:nvPicPr>
          <p:cNvPr id="20" name="Picture 5" descr="C:\Диск Д\Pictures\Соцсети\зНАЧКИ СОЦИАЛЬНЫХ СЕТЕЙ\111youtu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81" y="6290230"/>
            <a:ext cx="654619" cy="2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Диск Д\Pictures\Соцсети\зНАЧКИ СОЦИАЛЬНЫХ СЕТЕЙ\202986x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76" y="6290450"/>
            <a:ext cx="289559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65241" y="402753"/>
            <a:ext cx="8487872" cy="864096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shade val="100000"/>
                  <a:satMod val="115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714488"/>
            <a:ext cx="8843336" cy="19716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«Изменения в ЕГЭ-2020 и ОГЭ-2020 по физике. Новые модели заданий и критерии их оценивания»</a:t>
            </a:r>
            <a:endParaRPr lang="ru-RU" sz="3600" dirty="0"/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150280" y="3861048"/>
            <a:ext cx="8843336" cy="1971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+mn-lt"/>
                <a:ea typeface="+mn-ea"/>
                <a:cs typeface="+mn-cs"/>
              </a:rPr>
              <a:t>Безуглова Галина Сергеевна</a:t>
            </a:r>
          </a:p>
          <a:p>
            <a:r>
              <a:rPr lang="ru-RU" sz="2400" dirty="0" smtClean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800" dirty="0" smtClean="0">
                <a:latin typeface="+mn-lt"/>
                <a:ea typeface="+mn-ea"/>
                <a:cs typeface="+mn-cs"/>
              </a:rPr>
              <a:t>кандидат физико-математических наук, </a:t>
            </a:r>
          </a:p>
          <a:p>
            <a:r>
              <a:rPr lang="ru-RU" sz="1800" dirty="0" smtClean="0">
                <a:latin typeface="+mn-lt"/>
                <a:ea typeface="+mn-ea"/>
                <a:cs typeface="+mn-cs"/>
              </a:rPr>
              <a:t>автор пособий издательства «Легион»</a:t>
            </a:r>
            <a:endParaRPr lang="ru-RU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266304" y="130185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Расчетная задача </a:t>
            </a:r>
            <a:r>
              <a:rPr lang="ru-RU" sz="1600" dirty="0" smtClean="0"/>
              <a:t>повышенного уровня сложности по </a:t>
            </a:r>
            <a:r>
              <a:rPr lang="ru-RU" sz="1600" dirty="0"/>
              <a:t>механике </a:t>
            </a:r>
            <a:r>
              <a:rPr lang="en-US" sz="1600" dirty="0" smtClean="0"/>
              <a:t>(</a:t>
            </a:r>
            <a:r>
              <a:rPr lang="ru-RU" sz="1600" dirty="0" smtClean="0"/>
              <a:t>или </a:t>
            </a:r>
            <a:r>
              <a:rPr lang="ru-RU" sz="1600" dirty="0"/>
              <a:t>молекулярной </a:t>
            </a:r>
            <a:r>
              <a:rPr lang="ru-RU" sz="1600" dirty="0" smtClean="0"/>
              <a:t>физике</a:t>
            </a:r>
            <a:r>
              <a:rPr lang="en-US" sz="1600" dirty="0" smtClean="0"/>
              <a:t>)</a:t>
            </a:r>
            <a:r>
              <a:rPr lang="ru-RU" sz="1600" dirty="0" smtClean="0"/>
              <a:t> перенесена во вторую часть для </a:t>
            </a:r>
            <a:r>
              <a:rPr lang="ru-RU" sz="1600" dirty="0"/>
              <a:t>развернутого решения и оценивается максимально в 2 балла.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242886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Максимальный  балл,  который  можно  будет  получить  за  полное  верное  решение расчетной задачи повышенного уровня сложности, – 2. В требования к полному верному решению включены три стандартных позиции: </a:t>
            </a:r>
          </a:p>
          <a:p>
            <a:r>
              <a:rPr lang="ru-RU" sz="1600" dirty="0" smtClean="0"/>
              <a:t>       I)  записаны  положения  теории  и  физические  законы,  закономерности,  применение которых необходимо для решения задачи выбранным способом; </a:t>
            </a:r>
          </a:p>
          <a:p>
            <a:r>
              <a:rPr lang="ru-RU" sz="1600" dirty="0" smtClean="0"/>
              <a:t>       II) проведены необходимые математические преобразования и расчеты, приводящие к </a:t>
            </a:r>
          </a:p>
          <a:p>
            <a:r>
              <a:rPr lang="ru-RU" sz="1600" dirty="0" smtClean="0"/>
              <a:t>правильному  числовому  ответу  (допускается  решение  «по  частям»  с </a:t>
            </a:r>
          </a:p>
          <a:p>
            <a:r>
              <a:rPr lang="ru-RU" sz="1600" dirty="0" smtClean="0"/>
              <a:t>промежуточными вычислениями); </a:t>
            </a:r>
          </a:p>
          <a:p>
            <a:r>
              <a:rPr lang="ru-RU" sz="1600" dirty="0" smtClean="0"/>
              <a:t>        III) представлен правильный ответ с указанием единиц измерения искомой величины. </a:t>
            </a:r>
          </a:p>
          <a:p>
            <a:endParaRPr lang="ru-RU" sz="1600" dirty="0" smtClean="0"/>
          </a:p>
          <a:p>
            <a:r>
              <a:rPr lang="ru-RU" sz="1600" dirty="0" smtClean="0"/>
              <a:t>Частично  верный  ответ  должен  включать  в  себя  всю  физическую  часть  решения (представлены  только  положения  и  формулы,  выражающие  физические  законы, применение которых необходимо и достаточно для решения данной задачи), но допускает  ошибки в математических преобразованиях или расчетах.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22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59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Статистика ЕГЭ-2019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658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00100" y="5214950"/>
            <a:ext cx="8143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Задание 2 – 79,4% (задача на знание сил и законов Ньютона, базовый уровень)</a:t>
            </a:r>
          </a:p>
          <a:p>
            <a:r>
              <a:rPr lang="ru-RU" sz="1600" dirty="0" smtClean="0"/>
              <a:t>Задание 23 – 79,6% (Механика  –  квантовая  физика  (методы научного познания))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3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556" y="6366854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38690" r="53483" b="15278"/>
          <a:stretch/>
        </p:blipFill>
        <p:spPr bwMode="auto">
          <a:xfrm>
            <a:off x="755576" y="1700808"/>
            <a:ext cx="5849153" cy="428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851" y="1393031"/>
            <a:ext cx="814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Задание 23. Процент выполнения заданий  такого типа в 2019 г -- 79,6%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5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59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Статистика ЕГЭ-2019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658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00100" y="5214950"/>
            <a:ext cx="8143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Задание 14 – 49,9% (задача по электродинамике, базовый уровень)</a:t>
            </a:r>
            <a:br>
              <a:rPr lang="ru-RU" sz="1600" dirty="0" smtClean="0"/>
            </a:br>
            <a:r>
              <a:rPr lang="ru-RU" sz="1600" dirty="0" smtClean="0"/>
              <a:t>Задание 22 – 42,8% (определение показания прибора)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3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556" y="6366854"/>
            <a:ext cx="4128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Методические указания для учителей 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851" y="1393031"/>
            <a:ext cx="814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Задание 14. Процент выполнения именно этого задания в 2019 г -- 20%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34921" r="25929" b="52182"/>
          <a:stretch/>
        </p:blipFill>
        <p:spPr bwMode="auto">
          <a:xfrm>
            <a:off x="394969" y="1844824"/>
            <a:ext cx="774030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4969" y="3592338"/>
            <a:ext cx="80654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Решение: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До замыкания ключа общее сопротивление цепи было равно 2</a:t>
            </a:r>
            <a:r>
              <a:rPr lang="en-US" sz="1400" dirty="0" smtClean="0"/>
              <a:t>R*2R/(2R+2R)=3  </a:t>
            </a:r>
            <a:r>
              <a:rPr lang="ru-RU" sz="1400" dirty="0" smtClean="0"/>
              <a:t>Ом. </a:t>
            </a:r>
          </a:p>
          <a:p>
            <a:endParaRPr lang="ru-RU" sz="1400" dirty="0"/>
          </a:p>
          <a:p>
            <a:r>
              <a:rPr lang="ru-RU" sz="1400" dirty="0" smtClean="0"/>
              <a:t>После замыкания ключа, ток не будет течь через «верхний» резистор сопротивлением </a:t>
            </a:r>
            <a:r>
              <a:rPr lang="en-US" sz="1400" dirty="0" smtClean="0"/>
              <a:t>R</a:t>
            </a:r>
            <a:r>
              <a:rPr lang="ru-RU" sz="1400" dirty="0" smtClean="0"/>
              <a:t>, и у нас останется два резистора соединенных параллельно. </a:t>
            </a:r>
          </a:p>
          <a:p>
            <a:endParaRPr lang="ru-RU" sz="1400" dirty="0"/>
          </a:p>
          <a:p>
            <a:r>
              <a:rPr lang="en-US" sz="1400" dirty="0" smtClean="0"/>
              <a:t>R=2R*R/(2R+R) = 2 </a:t>
            </a:r>
            <a:r>
              <a:rPr lang="ru-RU" sz="1400" dirty="0" smtClean="0"/>
              <a:t>Ом. </a:t>
            </a:r>
          </a:p>
          <a:p>
            <a:endParaRPr lang="ru-RU" sz="1400" dirty="0"/>
          </a:p>
          <a:p>
            <a:r>
              <a:rPr lang="ru-RU" sz="1400" dirty="0" smtClean="0"/>
              <a:t>Соответственно сопротивление участка цепи уменьшится на 1 Ом </a:t>
            </a:r>
          </a:p>
          <a:p>
            <a:endParaRPr lang="ru-RU" sz="1400" dirty="0"/>
          </a:p>
          <a:p>
            <a:r>
              <a:rPr lang="ru-RU" sz="1400" dirty="0"/>
              <a:t>В бланк ответа необходимо вписать </a:t>
            </a:r>
            <a:r>
              <a:rPr lang="ru-RU" sz="1400" dirty="0" smtClean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556" y="6366854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5" y="1299199"/>
            <a:ext cx="4207065" cy="12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703325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Решение: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Вес одной шайбы (без учёта погрешности): </a:t>
            </a:r>
          </a:p>
          <a:p>
            <a:r>
              <a:rPr lang="ru-RU" sz="1600" dirty="0" smtClean="0"/>
              <a:t>60 г </a:t>
            </a:r>
            <a:r>
              <a:rPr lang="en-US" sz="1600" dirty="0" smtClean="0"/>
              <a:t>/ 200 =0,3 </a:t>
            </a:r>
            <a:r>
              <a:rPr lang="ru-RU" sz="1600" dirty="0" smtClean="0"/>
              <a:t>г</a:t>
            </a:r>
          </a:p>
          <a:p>
            <a:r>
              <a:rPr lang="ru-RU" sz="1600" dirty="0" smtClean="0"/>
              <a:t>Погрешность: </a:t>
            </a:r>
          </a:p>
          <a:p>
            <a:r>
              <a:rPr lang="ru-RU" sz="1600" dirty="0" smtClean="0"/>
              <a:t>10 </a:t>
            </a:r>
            <a:r>
              <a:rPr lang="ru-RU" sz="1600" dirty="0"/>
              <a:t>г </a:t>
            </a:r>
            <a:r>
              <a:rPr lang="en-US" sz="1600" dirty="0"/>
              <a:t>/ 200 =</a:t>
            </a:r>
            <a:r>
              <a:rPr lang="en-US" sz="1600" dirty="0" smtClean="0"/>
              <a:t>0,</a:t>
            </a:r>
            <a:r>
              <a:rPr lang="ru-RU" sz="1600" dirty="0" smtClean="0"/>
              <a:t>05</a:t>
            </a:r>
            <a:r>
              <a:rPr lang="en-US" sz="1600" dirty="0" smtClean="0"/>
              <a:t> </a:t>
            </a:r>
            <a:r>
              <a:rPr lang="ru-RU" sz="1600" dirty="0"/>
              <a:t>г</a:t>
            </a:r>
          </a:p>
          <a:p>
            <a:endParaRPr lang="ru-RU" sz="1600" dirty="0" smtClean="0"/>
          </a:p>
          <a:p>
            <a:r>
              <a:rPr lang="ru-RU" sz="1600" dirty="0" smtClean="0"/>
              <a:t>В ответ в значении веса одной шайбы нужно записать после запятой столько знаков, сколько знаков стоит в погрешности</a:t>
            </a:r>
          </a:p>
          <a:p>
            <a:r>
              <a:rPr lang="ru-RU" sz="1600" dirty="0" smtClean="0"/>
              <a:t>(0,30+-0,05) г</a:t>
            </a:r>
          </a:p>
          <a:p>
            <a:endParaRPr lang="ru-RU" sz="1600" dirty="0"/>
          </a:p>
          <a:p>
            <a:r>
              <a:rPr lang="ru-RU" sz="1600" dirty="0" smtClean="0"/>
              <a:t>В бланк ответа необходимо вписать </a:t>
            </a:r>
          </a:p>
          <a:p>
            <a:r>
              <a:rPr lang="ru-RU" sz="1600" dirty="0" smtClean="0"/>
              <a:t>0,300,05 </a:t>
            </a:r>
            <a:r>
              <a:rPr lang="ru-RU" sz="1600" dirty="0">
                <a:solidFill>
                  <a:srgbClr val="FF0000"/>
                </a:solidFill>
              </a:rPr>
              <a:t>-- 1 </a:t>
            </a:r>
            <a:r>
              <a:rPr lang="ru-RU" sz="1600" dirty="0" smtClean="0">
                <a:solidFill>
                  <a:srgbClr val="FF0000"/>
                </a:solidFill>
              </a:rPr>
              <a:t>балл</a:t>
            </a:r>
            <a:endParaRPr lang="ru-RU" sz="1600" dirty="0"/>
          </a:p>
          <a:p>
            <a:r>
              <a:rPr lang="ru-RU" sz="1600" dirty="0" smtClean="0"/>
              <a:t>0,30,05 </a:t>
            </a:r>
            <a:r>
              <a:rPr lang="ru-RU" sz="1600" dirty="0">
                <a:solidFill>
                  <a:srgbClr val="FF0000"/>
                </a:solidFill>
              </a:rPr>
              <a:t>-- </a:t>
            </a:r>
            <a:r>
              <a:rPr lang="ru-RU" sz="1600" dirty="0" smtClean="0">
                <a:solidFill>
                  <a:srgbClr val="FF0000"/>
                </a:solidFill>
              </a:rPr>
              <a:t>0 баллов</a:t>
            </a:r>
            <a:endParaRPr lang="ru-RU" sz="1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77" y="1294308"/>
            <a:ext cx="4636271" cy="373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34285" y="6376451"/>
            <a:ext cx="341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КИМ ЕГЭ-2019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86313" y="4977333"/>
            <a:ext cx="4178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Решение: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Показание прибора смотрим по нижней шкале (так как амперметр подключен на предел измерения 0,6 А  и погрешность измерения 0,03 А): 0,28+-0,03 А</a:t>
            </a:r>
          </a:p>
          <a:p>
            <a:endParaRPr lang="ru-RU" sz="1400" dirty="0"/>
          </a:p>
          <a:p>
            <a:r>
              <a:rPr lang="ru-RU" sz="1400" dirty="0"/>
              <a:t>В бланк ответа необходимо вписать </a:t>
            </a:r>
            <a:r>
              <a:rPr lang="ru-RU" sz="1400" dirty="0" smtClean="0">
                <a:solidFill>
                  <a:srgbClr val="FF0000"/>
                </a:solidFill>
              </a:rPr>
              <a:t>0,280,03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84783"/>
            <a:ext cx="802336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/>
              <a:t>Общее количество заданий не изменилось – </a:t>
            </a:r>
            <a:r>
              <a:rPr lang="ru-RU" sz="2000" dirty="0" smtClean="0">
                <a:solidFill>
                  <a:srgbClr val="FF0000"/>
                </a:solidFill>
              </a:rPr>
              <a:t>32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Количество заданий с развернутым ответом увеличилось с </a:t>
            </a:r>
            <a:r>
              <a:rPr lang="ru-RU" sz="2000" dirty="0" smtClean="0">
                <a:solidFill>
                  <a:srgbClr val="FF0000"/>
                </a:solidFill>
              </a:rPr>
              <a:t>5</a:t>
            </a:r>
            <a:r>
              <a:rPr lang="ru-RU" sz="2000" dirty="0" smtClean="0"/>
              <a:t> до </a:t>
            </a:r>
            <a:r>
              <a:rPr lang="ru-RU" sz="2000" dirty="0" smtClean="0">
                <a:solidFill>
                  <a:srgbClr val="FF0000"/>
                </a:solidFill>
              </a:rPr>
              <a:t>6</a:t>
            </a:r>
            <a:r>
              <a:rPr lang="ru-RU" sz="2000" dirty="0" smtClean="0"/>
              <a:t>. 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Существенно изменились только </a:t>
            </a:r>
            <a:r>
              <a:rPr lang="ru-RU" sz="2000" dirty="0" smtClean="0">
                <a:solidFill>
                  <a:srgbClr val="FF0000"/>
                </a:solidFill>
              </a:rPr>
              <a:t>2</a:t>
            </a:r>
            <a:r>
              <a:rPr lang="ru-RU" sz="2000" dirty="0" smtClean="0"/>
              <a:t> задания – номер </a:t>
            </a:r>
            <a:r>
              <a:rPr lang="ru-RU" sz="2000" dirty="0" smtClean="0">
                <a:solidFill>
                  <a:srgbClr val="FF0000"/>
                </a:solidFill>
              </a:rPr>
              <a:t>24</a:t>
            </a:r>
            <a:r>
              <a:rPr lang="ru-RU" sz="2000" dirty="0" smtClean="0"/>
              <a:t> и бывшее </a:t>
            </a:r>
            <a:r>
              <a:rPr lang="ru-RU" sz="2000" dirty="0" smtClean="0">
                <a:solidFill>
                  <a:srgbClr val="FF0000"/>
                </a:solidFill>
              </a:rPr>
              <a:t>25</a:t>
            </a:r>
            <a:r>
              <a:rPr lang="ru-RU" sz="20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Максимальный балл увеличился с </a:t>
            </a:r>
            <a:r>
              <a:rPr lang="ru-RU" sz="2000" dirty="0" smtClean="0">
                <a:solidFill>
                  <a:srgbClr val="FF0000"/>
                </a:solidFill>
              </a:rPr>
              <a:t>52</a:t>
            </a:r>
            <a:r>
              <a:rPr lang="ru-RU" sz="2000" dirty="0" smtClean="0"/>
              <a:t> до </a:t>
            </a:r>
            <a:r>
              <a:rPr lang="ru-RU" sz="2000" dirty="0" smtClean="0">
                <a:solidFill>
                  <a:srgbClr val="FF0000"/>
                </a:solidFill>
              </a:rPr>
              <a:t>53</a:t>
            </a:r>
            <a:r>
              <a:rPr lang="ru-RU" sz="2000" dirty="0" smtClean="0"/>
              <a:t> баллов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Длительность экзамена не изменилась - </a:t>
            </a:r>
            <a:r>
              <a:rPr lang="ru-RU" sz="2000" dirty="0" smtClean="0">
                <a:solidFill>
                  <a:srgbClr val="FF0000"/>
                </a:solidFill>
              </a:rPr>
              <a:t>235</a:t>
            </a:r>
            <a:r>
              <a:rPr lang="ru-RU" sz="2000" dirty="0" smtClean="0"/>
              <a:t> минут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49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7776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В ОГЭ – 2019 было 26 заданий, которые, в первой части были выстроены по разделам физики, потом шли несколько заданий по работе с текстом физического содержания и задания с развёрнутым ответом.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Осенью 2018 года была опубликована перспективная модель КИМ ОГЭ на 2020 год. Она содержала 28 заданий, которые были разбиты на группы, </a:t>
            </a:r>
            <a:r>
              <a:rPr lang="ru-RU" sz="2000" dirty="0"/>
              <a:t>исходя из проверяемых групп </a:t>
            </a:r>
            <a:r>
              <a:rPr lang="ru-RU" sz="2000" dirty="0" smtClean="0"/>
              <a:t>умений, текстов стало два, а заданий с развёрнутым ответом – 8.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 августе 2019 года вышел проект КИМ ОГЭ – 2020, где количество заданий сократилось до 25 и осталось разбиение заданий на группы в зависимости от проверяемых умений.</a:t>
            </a:r>
          </a:p>
        </p:txBody>
      </p:sp>
    </p:spTree>
    <p:extLst>
      <p:ext uri="{BB962C8B-B14F-4D97-AF65-F5344CB8AC3E}">
        <p14:creationId xmlns:p14="http://schemas.microsoft.com/office/powerpoint/2010/main" val="28942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39959"/>
              </p:ext>
            </p:extLst>
          </p:nvPr>
        </p:nvGraphicFramePr>
        <p:xfrm>
          <a:off x="785786" y="1643050"/>
          <a:ext cx="757242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42"/>
                <a:gridCol w="1338551"/>
                <a:gridCol w="2228232"/>
                <a:gridCol w="148150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ОГЭ 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Перспективная</a:t>
                      </a:r>
                      <a:r>
                        <a:rPr lang="ru-RU" baseline="0" dirty="0" smtClean="0"/>
                        <a:t> модель ОГЭ – 2020</a:t>
                      </a:r>
                    </a:p>
                    <a:p>
                      <a:r>
                        <a:rPr lang="ru-RU" dirty="0" smtClean="0"/>
                        <a:t>(осень 2018 г.)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</a:t>
                      </a:r>
                    </a:p>
                    <a:p>
                      <a:r>
                        <a:rPr lang="ru-RU" dirty="0" smtClean="0"/>
                        <a:t>ОГЭ-2020</a:t>
                      </a:r>
                    </a:p>
                    <a:p>
                      <a:r>
                        <a:rPr lang="ru-RU" dirty="0" smtClean="0"/>
                        <a:t>(август 2019)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кратким ответом в виде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одной цифры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Задания с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кратким  </a:t>
                      </a:r>
                      <a:r>
                        <a:rPr lang="ru-RU" sz="1800" dirty="0" smtClean="0"/>
                        <a:t>ответом в виде числа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Задания с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кратким  </a:t>
                      </a:r>
                      <a:r>
                        <a:rPr lang="ru-RU" sz="1800" dirty="0" smtClean="0"/>
                        <a:t>ответом в виде набора цифр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 с развёрнутым</a:t>
                      </a:r>
                      <a:r>
                        <a:rPr lang="ru-RU" baseline="0" dirty="0" smtClean="0"/>
                        <a:t> ответом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5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По сравнению с 2019 г в КИМ 2020 </a:t>
            </a:r>
            <a:r>
              <a:rPr lang="ru-RU" sz="2000" dirty="0"/>
              <a:t>г. изменилась структура экзаменационной </a:t>
            </a:r>
            <a:r>
              <a:rPr lang="ru-RU" sz="2000" dirty="0" smtClean="0"/>
              <a:t>работы по физике. 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Задания </a:t>
            </a:r>
            <a:r>
              <a:rPr lang="ru-RU" sz="2000" dirty="0"/>
              <a:t>в работе выстраиваются, исходя из проверяемых групп умений. 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Общее </a:t>
            </a:r>
            <a:r>
              <a:rPr lang="ru-RU" sz="2000" dirty="0"/>
              <a:t>количество заданий в экзаменационной работе уменьшено </a:t>
            </a:r>
            <a:r>
              <a:rPr lang="ru-RU" sz="2000" dirty="0" smtClean="0"/>
              <a:t>с </a:t>
            </a:r>
            <a:r>
              <a:rPr lang="ru-RU" sz="2000" dirty="0">
                <a:solidFill>
                  <a:srgbClr val="FF0000"/>
                </a:solidFill>
              </a:rPr>
              <a:t>26</a:t>
            </a:r>
            <a:r>
              <a:rPr lang="ru-RU" sz="2000" dirty="0"/>
              <a:t> до </a:t>
            </a:r>
            <a:r>
              <a:rPr lang="ru-RU" sz="2000" dirty="0">
                <a:solidFill>
                  <a:srgbClr val="FF0000"/>
                </a:solidFill>
              </a:rPr>
              <a:t>25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Количество </a:t>
            </a:r>
            <a:r>
              <a:rPr lang="ru-RU" sz="2000" dirty="0"/>
              <a:t>заданий с развёрнутым ответом увеличено с </a:t>
            </a:r>
            <a:r>
              <a:rPr lang="ru-RU" sz="2000" dirty="0">
                <a:solidFill>
                  <a:srgbClr val="FF0000"/>
                </a:solidFill>
              </a:rPr>
              <a:t>5</a:t>
            </a:r>
            <a:r>
              <a:rPr lang="ru-RU" sz="2000" dirty="0"/>
              <a:t> до </a:t>
            </a:r>
            <a:r>
              <a:rPr lang="ru-RU" sz="2000" dirty="0">
                <a:solidFill>
                  <a:srgbClr val="FF0000"/>
                </a:solidFill>
              </a:rPr>
              <a:t>6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Максимальный </a:t>
            </a:r>
            <a:r>
              <a:rPr lang="ru-RU" sz="2000" dirty="0"/>
              <a:t>балл за выполнение всех заданий работы увеличился с </a:t>
            </a:r>
            <a:r>
              <a:rPr lang="ru-RU" sz="2000" dirty="0">
                <a:solidFill>
                  <a:srgbClr val="FF0000"/>
                </a:solidFill>
              </a:rPr>
              <a:t>40</a:t>
            </a:r>
            <a:r>
              <a:rPr lang="ru-RU" sz="2000" dirty="0"/>
              <a:t> до </a:t>
            </a:r>
            <a:r>
              <a:rPr lang="ru-RU" sz="2000" dirty="0">
                <a:solidFill>
                  <a:srgbClr val="FF0000"/>
                </a:solidFill>
              </a:rPr>
              <a:t>43</a:t>
            </a:r>
            <a:r>
              <a:rPr lang="ru-RU" sz="2000" dirty="0"/>
              <a:t>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14704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84783"/>
            <a:ext cx="8023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КИМ ЕГЭ – 2020 (</a:t>
            </a:r>
            <a:r>
              <a:rPr lang="en-US" dirty="0" smtClean="0"/>
              <a:t>www.fipi.ru , 19/09/2019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Максимальный балл увеличился с 52 до 53 баллов</a:t>
            </a:r>
          </a:p>
          <a:p>
            <a:r>
              <a:rPr lang="ru-RU" dirty="0" smtClean="0"/>
              <a:t>Длительность экзамена не изменилась - 235 минут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39959"/>
              </p:ext>
            </p:extLst>
          </p:nvPr>
        </p:nvGraphicFramePr>
        <p:xfrm>
          <a:off x="637828" y="1928802"/>
          <a:ext cx="7720386" cy="2842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527"/>
                <a:gridCol w="1546901"/>
                <a:gridCol w="2928958"/>
              </a:tblGrid>
              <a:tr h="556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ЕГЭ - 2019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Проект  ЕГЭ-2020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Задания с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кратким  </a:t>
                      </a:r>
                      <a:r>
                        <a:rPr lang="ru-RU" sz="1800" dirty="0" smtClean="0"/>
                        <a:t>ответом в виде числа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Задания с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кратким  </a:t>
                      </a:r>
                      <a:r>
                        <a:rPr lang="ru-RU" sz="1800" dirty="0" smtClean="0"/>
                        <a:t>ответом в виде набора цифр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 с развёрнутым</a:t>
                      </a:r>
                      <a:r>
                        <a:rPr lang="ru-RU" baseline="0" dirty="0" smtClean="0"/>
                        <a:t> ответом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45027"/>
              </p:ext>
            </p:extLst>
          </p:nvPr>
        </p:nvGraphicFramePr>
        <p:xfrm>
          <a:off x="785786" y="1643050"/>
          <a:ext cx="717059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521"/>
                <a:gridCol w="265206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</a:t>
                      </a:r>
                    </a:p>
                    <a:p>
                      <a:r>
                        <a:rPr lang="ru-RU" dirty="0" smtClean="0"/>
                        <a:t>ОГЭ-2020</a:t>
                      </a:r>
                    </a:p>
                    <a:p>
                      <a:r>
                        <a:rPr lang="ru-RU" dirty="0" smtClean="0"/>
                        <a:t>(август 2019)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 понятийного</a:t>
                      </a:r>
                      <a:r>
                        <a:rPr lang="ru-RU" baseline="0" dirty="0" smtClean="0"/>
                        <a:t> аппарата курса физики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Методические</a:t>
                      </a:r>
                      <a:r>
                        <a:rPr lang="ru-RU" sz="1800" baseline="0" dirty="0" smtClean="0"/>
                        <a:t> умения 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Понимание принципа действия технических устройств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текстами физического содержания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задач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5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Используются </a:t>
            </a:r>
            <a:r>
              <a:rPr lang="ru-RU" sz="2000" dirty="0"/>
              <a:t>новые модели заданий: 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задание </a:t>
            </a:r>
            <a:r>
              <a:rPr lang="ru-RU" sz="2000" dirty="0"/>
              <a:t>2 на распознавание законов и формул; 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задание </a:t>
            </a:r>
            <a:r>
              <a:rPr lang="ru-RU" sz="2000" dirty="0"/>
              <a:t>4 на проверку умения объяснять физические явления и процессы, в котором необходимо дополнить текст с пропусками предложенными словами (словосочетаниями); 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задания </a:t>
            </a:r>
            <a:r>
              <a:rPr lang="ru-RU" sz="2000" dirty="0"/>
              <a:t>5–10, которые ранее были с выбором одного верного ответа, а теперь предлагаются с кратким ответом в виде </a:t>
            </a:r>
            <a:r>
              <a:rPr lang="ru-RU" sz="2000" dirty="0" smtClean="0"/>
              <a:t>числа;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задание </a:t>
            </a:r>
            <a:r>
              <a:rPr lang="ru-RU" sz="2000" dirty="0"/>
              <a:t>23 – расчётная задача повышенного уровня сложности с развёрнутым ответом, решение которой оценивается максимально в 3 балла. </a:t>
            </a:r>
          </a:p>
        </p:txBody>
      </p:sp>
    </p:spTree>
    <p:extLst>
      <p:ext uri="{BB962C8B-B14F-4D97-AF65-F5344CB8AC3E}">
        <p14:creationId xmlns:p14="http://schemas.microsoft.com/office/powerpoint/2010/main" val="2289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5022" y="1484784"/>
            <a:ext cx="5636722" cy="287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0872" y="1484784"/>
            <a:ext cx="326301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1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Правильно трактовать физический смысл используемых величин, их обозначения и единицы измерения; выделять приборы для их измерения.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Максимально оценивается в 2 балл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8992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357694"/>
            <a:ext cx="223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531 – 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 балла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872" y="1484784"/>
            <a:ext cx="32630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2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Различать словесную формулировку и математическое выражение закона, формулы, связывающие данную физическую величину с другими величинами;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Максимально оценивается в 1 балл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857364"/>
            <a:ext cx="4943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58" y="6143644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357694"/>
            <a:ext cx="36347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Модуль импульса тела – </a:t>
            </a:r>
            <a:r>
              <a:rPr lang="en-US" dirty="0" err="1" smtClean="0"/>
              <a:t>mv</a:t>
            </a:r>
            <a:endParaRPr lang="en-US" dirty="0" smtClean="0"/>
          </a:p>
          <a:p>
            <a:r>
              <a:rPr lang="ru-RU" dirty="0" smtClean="0"/>
              <a:t>Кинетическая энергия тела – </a:t>
            </a:r>
            <a:r>
              <a:rPr lang="en-US" dirty="0" smtClean="0"/>
              <a:t>mv</a:t>
            </a:r>
            <a:r>
              <a:rPr lang="en-US" baseline="30000" dirty="0" smtClean="0"/>
              <a:t>2</a:t>
            </a:r>
            <a:r>
              <a:rPr lang="en-US" dirty="0" smtClean="0"/>
              <a:t>/2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Ответ: 42 – </a:t>
            </a:r>
            <a:r>
              <a:rPr lang="ru-RU" dirty="0" smtClean="0">
                <a:solidFill>
                  <a:srgbClr val="FF0000"/>
                </a:solidFill>
              </a:rPr>
              <a:t>1 балл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872" y="1484784"/>
            <a:ext cx="32630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2</a:t>
            </a:r>
          </a:p>
          <a:p>
            <a:pPr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7158" y="6143644"/>
            <a:ext cx="537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«Физика. ОГЭ – 2020. 30 тренировочных вариантов», Легион, 2019 г.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5286388"/>
            <a:ext cx="200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14 – </a:t>
            </a:r>
            <a:r>
              <a:rPr lang="ru-RU" dirty="0" smtClean="0">
                <a:solidFill>
                  <a:srgbClr val="FF0000"/>
                </a:solidFill>
              </a:rPr>
              <a:t>1 балл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6072230" cy="31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8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872" y="1484784"/>
            <a:ext cx="32630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2</a:t>
            </a:r>
          </a:p>
          <a:p>
            <a:pPr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7158" y="6143644"/>
            <a:ext cx="537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«Физика. ОГЭ – 2020. 30 тренировочных вариантов», Легион, 2019 г.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5072074"/>
            <a:ext cx="2003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Ответ: 23 – </a:t>
            </a:r>
            <a:r>
              <a:rPr lang="ru-RU" dirty="0" smtClean="0">
                <a:solidFill>
                  <a:srgbClr val="FF0000"/>
                </a:solidFill>
              </a:rPr>
              <a:t>1 балл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452" y="1928802"/>
            <a:ext cx="57123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8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872" y="1484784"/>
            <a:ext cx="326301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3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Распознавать проявление изученных физических явлений, выделяя их существенные свойства</a:t>
            </a:r>
            <a:r>
              <a:rPr lang="en-US" dirty="0" smtClean="0"/>
              <a:t>/</a:t>
            </a:r>
            <a:r>
              <a:rPr lang="ru-RU" dirty="0" smtClean="0"/>
              <a:t>признаки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Максимально оценивается в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 балл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6" y="1500174"/>
            <a:ext cx="5328593" cy="326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28992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9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4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Проверка умения </a:t>
            </a:r>
            <a:r>
              <a:rPr lang="ru-RU" sz="2000" dirty="0"/>
              <a:t>объяснять </a:t>
            </a:r>
            <a:r>
              <a:rPr lang="ru-RU" sz="2000" dirty="0" smtClean="0"/>
              <a:t>физические </a:t>
            </a:r>
            <a:r>
              <a:rPr lang="ru-RU" sz="2000" dirty="0"/>
              <a:t>явления и процессы, в котором необходимо дополнить текст с пропусками предложенными словами (словосочетаниями</a:t>
            </a:r>
            <a:r>
              <a:rPr lang="ru-RU" sz="2000" dirty="0" smtClean="0"/>
              <a:t>); Максимальная оценка – 2 балла </a:t>
            </a: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33277"/>
            <a:ext cx="4091096" cy="51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3929090" cy="493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1" y="1643050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Решение: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При соединении электрометров одним из стержней, показания приборов не изменились. Материал этого стержня является – </a:t>
            </a:r>
            <a:r>
              <a:rPr lang="ru-RU" dirty="0" smtClean="0">
                <a:solidFill>
                  <a:srgbClr val="FF0000"/>
                </a:solidFill>
              </a:rPr>
              <a:t>диэлектриком (3)</a:t>
            </a:r>
            <a:r>
              <a:rPr lang="ru-RU" dirty="0" smtClean="0"/>
              <a:t>. Такие материалы </a:t>
            </a:r>
            <a:r>
              <a:rPr lang="ru-RU" dirty="0" smtClean="0">
                <a:solidFill>
                  <a:srgbClr val="FF0000"/>
                </a:solidFill>
              </a:rPr>
              <a:t>не проводят электрический заряд (5)</a:t>
            </a:r>
            <a:r>
              <a:rPr lang="ru-RU" dirty="0" smtClean="0"/>
              <a:t>. Во втором случае заряд на электрометрах перераспределился. Значит этот стержень – </a:t>
            </a:r>
            <a:r>
              <a:rPr lang="ru-RU" dirty="0" smtClean="0">
                <a:solidFill>
                  <a:srgbClr val="FF0000"/>
                </a:solidFill>
              </a:rPr>
              <a:t>проводник (1)</a:t>
            </a:r>
            <a:r>
              <a:rPr lang="ru-RU" dirty="0" smtClean="0"/>
              <a:t>. В таких материалах есть свободные  </a:t>
            </a:r>
            <a:r>
              <a:rPr lang="ru-RU" dirty="0" smtClean="0">
                <a:solidFill>
                  <a:srgbClr val="FF0000"/>
                </a:solidFill>
              </a:rPr>
              <a:t>электрические заряды (6)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Ответ: 3516 – </a:t>
            </a:r>
            <a:r>
              <a:rPr lang="ru-RU" dirty="0" smtClean="0">
                <a:solidFill>
                  <a:srgbClr val="FF0000"/>
                </a:solidFill>
              </a:rPr>
              <a:t>2 балла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649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500174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Решение: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Сначала опилки расположатся </a:t>
            </a:r>
            <a:r>
              <a:rPr lang="ru-RU" dirty="0" smtClean="0">
                <a:solidFill>
                  <a:srgbClr val="FF0000"/>
                </a:solidFill>
              </a:rPr>
              <a:t>хаотически</a:t>
            </a:r>
            <a:r>
              <a:rPr lang="ru-RU" dirty="0" smtClean="0"/>
              <a:t> (3), после включения источника тока они расположатся вдоль </a:t>
            </a:r>
            <a:r>
              <a:rPr lang="ru-RU" dirty="0" smtClean="0">
                <a:solidFill>
                  <a:srgbClr val="FF0000"/>
                </a:solidFill>
              </a:rPr>
              <a:t>окружностей</a:t>
            </a:r>
            <a:r>
              <a:rPr lang="ru-RU" dirty="0" smtClean="0"/>
              <a:t> (4). При этом источником </a:t>
            </a:r>
            <a:r>
              <a:rPr lang="ru-RU" dirty="0" smtClean="0">
                <a:solidFill>
                  <a:srgbClr val="FF0000"/>
                </a:solidFill>
              </a:rPr>
              <a:t>магнитного</a:t>
            </a:r>
            <a:r>
              <a:rPr lang="ru-RU" dirty="0" smtClean="0"/>
              <a:t> (1) поля является </a:t>
            </a:r>
            <a:r>
              <a:rPr lang="ru-RU" dirty="0" smtClean="0">
                <a:solidFill>
                  <a:srgbClr val="FF0000"/>
                </a:solidFill>
              </a:rPr>
              <a:t>движущийся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электрический</a:t>
            </a:r>
            <a:r>
              <a:rPr lang="ru-RU" dirty="0" smtClean="0"/>
              <a:t> (2) заряд.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Ответ: 3412 – </a:t>
            </a:r>
            <a:r>
              <a:rPr lang="ru-RU" dirty="0" smtClean="0">
                <a:solidFill>
                  <a:srgbClr val="FF0000"/>
                </a:solidFill>
              </a:rPr>
              <a:t>2 балла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6357958"/>
            <a:ext cx="537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«Физика. ОГЭ – 2020. 30 тренировочных вариантов», Легион, 2019 г.</a:t>
            </a:r>
            <a:endParaRPr lang="ru-RU" sz="14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307571" cy="309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49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8814" y="1556792"/>
            <a:ext cx="8558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Содержание КИМ ЕГЭ по физике в 2020 </a:t>
            </a:r>
            <a:r>
              <a:rPr lang="ru-RU" sz="2000" dirty="0" smtClean="0"/>
              <a:t>году в основном </a:t>
            </a:r>
            <a:r>
              <a:rPr lang="ru-RU" sz="2000" dirty="0"/>
              <a:t>оставлено без изменений, </a:t>
            </a:r>
            <a:r>
              <a:rPr lang="ru-RU" sz="2000" dirty="0" smtClean="0"/>
              <a:t>но изменена </a:t>
            </a:r>
            <a:r>
              <a:rPr lang="ru-RU" sz="2000" dirty="0"/>
              <a:t>форма представления двух линий заданий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Расчетная задача по </a:t>
            </a:r>
            <a:r>
              <a:rPr lang="ru-RU" sz="2000" dirty="0" smtClean="0"/>
              <a:t>механике, </a:t>
            </a:r>
            <a:r>
              <a:rPr lang="ru-RU" sz="2000" dirty="0"/>
              <a:t>которая </a:t>
            </a:r>
            <a:r>
              <a:rPr lang="ru-RU" sz="2000" dirty="0" smtClean="0"/>
              <a:t>ранее была </a:t>
            </a:r>
            <a:r>
              <a:rPr lang="ru-RU" sz="2000" dirty="0"/>
              <a:t>представлена в части 2 в виде задания с кратким ответом, теперь </a:t>
            </a:r>
            <a:r>
              <a:rPr lang="ru-RU" sz="2000" dirty="0" smtClean="0"/>
              <a:t>предлагается </a:t>
            </a:r>
            <a:r>
              <a:rPr lang="ru-RU" sz="2000" dirty="0"/>
              <a:t>для развернутого решения и оценивается максимально в 2 балла. </a:t>
            </a:r>
            <a:r>
              <a:rPr lang="ru-RU" sz="2000" dirty="0" smtClean="0"/>
              <a:t>Число заданий </a:t>
            </a:r>
            <a:r>
              <a:rPr lang="ru-RU" sz="2000" dirty="0"/>
              <a:t>с развернутым ответом увеличилось с 5 до 6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Для задания 24, проверяющего освоение элементов астрофизики, </a:t>
            </a:r>
            <a:r>
              <a:rPr lang="ru-RU" sz="2000" dirty="0" smtClean="0"/>
              <a:t>вместо выбора </a:t>
            </a:r>
            <a:r>
              <a:rPr lang="ru-RU" sz="2000" dirty="0"/>
              <a:t>двух обязательных верных ответов предлагается выбор всех </a:t>
            </a:r>
            <a:r>
              <a:rPr lang="ru-RU" sz="2000" dirty="0" smtClean="0"/>
              <a:t>верных ответов</a:t>
            </a:r>
            <a:r>
              <a:rPr lang="ru-RU" sz="2000" dirty="0"/>
              <a:t>, число которых может составлять либо 2, либо 3.</a:t>
            </a:r>
          </a:p>
        </p:txBody>
      </p:sp>
    </p:spTree>
    <p:extLst>
      <p:ext uri="{BB962C8B-B14F-4D97-AF65-F5344CB8AC3E}">
        <p14:creationId xmlns:p14="http://schemas.microsoft.com/office/powerpoint/2010/main" val="6122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3600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Новые </a:t>
            </a:r>
            <a:r>
              <a:rPr lang="ru-RU" sz="2000" dirty="0"/>
              <a:t>модели заданий: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5–10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Раньше подобные задания были </a:t>
            </a:r>
            <a:r>
              <a:rPr lang="ru-RU" sz="2000" dirty="0"/>
              <a:t>с выбором одного верного </a:t>
            </a:r>
            <a:r>
              <a:rPr lang="ru-RU" sz="2000" dirty="0" smtClean="0"/>
              <a:t>ответа из четырёх предложенных, </a:t>
            </a:r>
            <a:r>
              <a:rPr lang="ru-RU" sz="2000" dirty="0"/>
              <a:t>а теперь </a:t>
            </a:r>
            <a:r>
              <a:rPr lang="ru-RU" sz="2000" dirty="0" smtClean="0"/>
              <a:t>необходимо записать краткий ответ </a:t>
            </a:r>
            <a:r>
              <a:rPr lang="ru-RU" sz="2000" dirty="0"/>
              <a:t>в виде </a:t>
            </a:r>
            <a:r>
              <a:rPr lang="ru-RU" sz="2000" dirty="0" smtClean="0"/>
              <a:t>числа;</a:t>
            </a:r>
          </a:p>
          <a:p>
            <a:pPr>
              <a:lnSpc>
                <a:spcPct val="150000"/>
              </a:lnSpc>
            </a:pPr>
            <a:endParaRPr lang="ru-RU" sz="1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За каждый правильный ответ – </a:t>
            </a:r>
            <a:r>
              <a:rPr lang="ru-RU" sz="2000" dirty="0" smtClean="0">
                <a:solidFill>
                  <a:srgbClr val="FF0000"/>
                </a:solidFill>
              </a:rPr>
              <a:t>1 балл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7"/>
          <a:stretch/>
        </p:blipFill>
        <p:spPr bwMode="auto">
          <a:xfrm>
            <a:off x="4211960" y="1412775"/>
            <a:ext cx="4320480" cy="48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8992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14422"/>
            <a:ext cx="44862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158" y="1285860"/>
            <a:ext cx="3600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Новые </a:t>
            </a:r>
            <a:r>
              <a:rPr lang="ru-RU" sz="2000" dirty="0"/>
              <a:t>модели заданий: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5–10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Раньше подобные задания были </a:t>
            </a:r>
            <a:r>
              <a:rPr lang="ru-RU" sz="2000" dirty="0"/>
              <a:t>с выбором одного верного </a:t>
            </a:r>
            <a:r>
              <a:rPr lang="ru-RU" sz="2000" dirty="0" smtClean="0"/>
              <a:t>ответа из четырёх предложенных, </a:t>
            </a:r>
            <a:r>
              <a:rPr lang="ru-RU" sz="2000" dirty="0"/>
              <a:t>а теперь </a:t>
            </a:r>
            <a:r>
              <a:rPr lang="ru-RU" sz="2000" dirty="0" smtClean="0"/>
              <a:t>необходимо записать краткий ответ </a:t>
            </a:r>
            <a:r>
              <a:rPr lang="ru-RU" sz="2000" dirty="0"/>
              <a:t>в виде </a:t>
            </a:r>
            <a:r>
              <a:rPr lang="ru-RU" sz="2000" dirty="0" smtClean="0"/>
              <a:t>числа;</a:t>
            </a:r>
          </a:p>
          <a:p>
            <a:pPr>
              <a:lnSpc>
                <a:spcPct val="150000"/>
              </a:lnSpc>
            </a:pPr>
            <a:endParaRPr lang="ru-RU" sz="1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За каждый правильный ответ – </a:t>
            </a:r>
            <a:r>
              <a:rPr lang="ru-RU" sz="2000" dirty="0" smtClean="0">
                <a:solidFill>
                  <a:srgbClr val="FF0000"/>
                </a:solidFill>
              </a:rPr>
              <a:t>1 балл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28992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919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428736"/>
            <a:ext cx="3263015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11-12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Описывать изменения физических величин при протекании физических явлений и процессов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Задание 11 – механические или тепловые явления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Задание 12 – электрические или квантовые явления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Базовый</a:t>
            </a:r>
            <a:r>
              <a:rPr lang="ru-RU" dirty="0" smtClean="0"/>
              <a:t> уровень сложности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Максимально оценивается в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2 балл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428736"/>
            <a:ext cx="4514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428992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9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428736"/>
            <a:ext cx="3263015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13-14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Описывать  свойства  тел,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физические  явления  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процессы,  используя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физические  величины,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физические  законы  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принципы (анализ  графиков,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таблиц и схем)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Повышенный</a:t>
            </a:r>
            <a:r>
              <a:rPr lang="ru-RU" dirty="0" smtClean="0"/>
              <a:t> уровень сложности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Максимально оценивается в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2 балл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736"/>
            <a:ext cx="44672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428992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9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428736"/>
            <a:ext cx="3263015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13-14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Описывать  свойства  тел,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физические  явления  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процессы,  используя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физические  величины,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физические  законы  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принципы (анализ  графиков,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таблиц и схем)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Повышенный</a:t>
            </a:r>
            <a:r>
              <a:rPr lang="ru-RU" dirty="0" smtClean="0"/>
              <a:t> уровень сложности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Максимально оценивается в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2 балл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992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9531" r="52813" b="8878"/>
          <a:stretch/>
        </p:blipFill>
        <p:spPr bwMode="auto">
          <a:xfrm>
            <a:off x="3995936" y="1120959"/>
            <a:ext cx="4833257" cy="52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3456384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Задание 15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Умение </a:t>
            </a:r>
            <a:r>
              <a:rPr lang="ru-RU" sz="1600" dirty="0"/>
              <a:t>п</a:t>
            </a:r>
            <a:r>
              <a:rPr lang="ru-RU" sz="1600" dirty="0" smtClean="0"/>
              <a:t>роводить </a:t>
            </a:r>
            <a:r>
              <a:rPr lang="ru-RU" sz="1600" dirty="0"/>
              <a:t>прямые измерения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физических величин с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использованием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измерительных приборов,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правильно составлять схемы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включения прибора в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экспериментальную установку,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проводить серию </a:t>
            </a:r>
            <a:r>
              <a:rPr lang="ru-RU" sz="1600" dirty="0" smtClean="0"/>
              <a:t>измерений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Базовый</a:t>
            </a:r>
            <a:r>
              <a:rPr lang="ru-RU" sz="1600" dirty="0" smtClean="0"/>
              <a:t> уровень сложности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Максимально оценивается в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1 балл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571612"/>
            <a:ext cx="4742196" cy="48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0430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025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 b="12564"/>
          <a:stretch>
            <a:fillRect/>
          </a:stretch>
        </p:blipFill>
        <p:spPr bwMode="auto">
          <a:xfrm>
            <a:off x="428596" y="1571612"/>
            <a:ext cx="474831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86380" y="1714488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Амперметр под номером 1 включен в цепь последовательно, т.е. правильно. Вольтметр под номером 2 также включен последовательно, что не верно.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Ответ: 2 – </a:t>
            </a:r>
            <a:r>
              <a:rPr lang="ru-RU" dirty="0" smtClean="0">
                <a:solidFill>
                  <a:srgbClr val="FF0000"/>
                </a:solidFill>
              </a:rPr>
              <a:t>1 балл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786322"/>
            <a:ext cx="5857916" cy="73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2910" y="6357958"/>
            <a:ext cx="537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«Физика. ОГЭ – 2020. 30 тренировочных вариантов», Легион, 2019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025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34563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Задание 16 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Анализировать отдельные этапы проведения исследования на основе его описания. Делать выводы на основе описания исследования, интерпретировать результаты наблюдений и опытов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Повышенный</a:t>
            </a:r>
            <a:r>
              <a:rPr lang="ru-RU" dirty="0" smtClean="0"/>
              <a:t> уровень сложности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Максимальный </a:t>
            </a:r>
            <a:r>
              <a:rPr lang="ru-RU" dirty="0"/>
              <a:t>балл </a:t>
            </a:r>
            <a:r>
              <a:rPr lang="ru-RU" dirty="0" smtClean="0"/>
              <a:t>- 3</a:t>
            </a:r>
            <a:r>
              <a:rPr lang="ru-RU" dirty="0"/>
              <a:t>.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44862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00430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36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34563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Задание 17 </a:t>
            </a:r>
            <a:r>
              <a:rPr lang="ru-RU" sz="1600" dirty="0" smtClean="0">
                <a:solidFill>
                  <a:srgbClr val="FF0000"/>
                </a:solidFill>
              </a:rPr>
              <a:t>(экспериментальное)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Изменились </a:t>
            </a:r>
            <a:r>
              <a:rPr lang="ru-RU" dirty="0"/>
              <a:t>требования к </a:t>
            </a:r>
            <a:r>
              <a:rPr lang="ru-RU" dirty="0" smtClean="0"/>
              <a:t>выполнению: </a:t>
            </a:r>
            <a:r>
              <a:rPr lang="ru-RU" dirty="0"/>
              <a:t>обязательным является запись прямых измерений с учётом абсолютной погрешности. </a:t>
            </a:r>
            <a:r>
              <a:rPr lang="ru-RU" dirty="0" smtClean="0"/>
              <a:t>Введены </a:t>
            </a:r>
            <a:r>
              <a:rPr lang="ru-RU" dirty="0"/>
              <a:t>новые критерии </a:t>
            </a:r>
            <a:r>
              <a:rPr lang="ru-RU" dirty="0" smtClean="0"/>
              <a:t>оценивания.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Высокий</a:t>
            </a:r>
            <a:r>
              <a:rPr lang="ru-RU" dirty="0" smtClean="0"/>
              <a:t> уровень сложности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Максимальный </a:t>
            </a:r>
            <a:r>
              <a:rPr lang="ru-RU" dirty="0"/>
              <a:t>балл </a:t>
            </a:r>
            <a:r>
              <a:rPr lang="ru-RU" dirty="0" smtClean="0"/>
              <a:t>- 3</a:t>
            </a:r>
            <a:r>
              <a:rPr lang="ru-RU" dirty="0"/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62246"/>
            <a:ext cx="49434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0430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36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39</a:t>
            </a:fld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57297"/>
            <a:ext cx="5440688" cy="23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4"/>
          <a:srcRect b="54489"/>
          <a:stretch/>
        </p:blipFill>
        <p:spPr bwMode="auto">
          <a:xfrm>
            <a:off x="213673" y="3704363"/>
            <a:ext cx="4038600" cy="24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00430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44008" y="2793383"/>
            <a:ext cx="4117744" cy="3564575"/>
            <a:chOff x="4173738" y="2835667"/>
            <a:chExt cx="4117744" cy="3564575"/>
          </a:xfrm>
        </p:grpSpPr>
        <p:pic>
          <p:nvPicPr>
            <p:cNvPr id="6144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3738" y="4025838"/>
              <a:ext cx="40195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59463" y="5771592"/>
              <a:ext cx="393382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/>
            <a:srcRect t="43931" b="33636"/>
            <a:stretch/>
          </p:blipFill>
          <p:spPr bwMode="auto">
            <a:xfrm>
              <a:off x="4252882" y="2835667"/>
              <a:ext cx="4038600" cy="119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536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59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Статистика ЕГЭ-2019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556" y="6366854"/>
            <a:ext cx="114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658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57290" y="5214950"/>
            <a:ext cx="5511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Задание 24 – 67,2% (элементы астрофизики)</a:t>
            </a:r>
          </a:p>
          <a:p>
            <a:r>
              <a:rPr lang="ru-RU" dirty="0" smtClean="0"/>
              <a:t>Задание 25 – 34,9% (механика, повышенный уровень)</a:t>
            </a:r>
            <a:br>
              <a:rPr lang="ru-RU" dirty="0" smtClean="0"/>
            </a:br>
            <a:r>
              <a:rPr lang="ru-RU" dirty="0" smtClean="0"/>
              <a:t>Задание 29 – 19,2% (механика, высокий уровень)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3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345638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Задание 18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Различать явления и закономерности, лежащие в основе принципа действия машин, приборов и технических устройств. Приводить примеры вклада российских и зарубежных учёных-физиков в развитие науки, объяснение процессов окружающего мира в развитие техники и технологий  </a:t>
            </a:r>
            <a:endParaRPr lang="ru-RU" sz="16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571612"/>
            <a:ext cx="4760218" cy="219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7686" y="4286256"/>
            <a:ext cx="42764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Работа зеркального перископа </a:t>
            </a:r>
          </a:p>
          <a:p>
            <a:r>
              <a:rPr lang="ru-RU" dirty="0" smtClean="0"/>
              <a:t>основана на явлении отражение света,</a:t>
            </a:r>
            <a:br>
              <a:rPr lang="ru-RU" dirty="0" smtClean="0"/>
            </a:br>
            <a:r>
              <a:rPr lang="ru-RU" dirty="0" smtClean="0"/>
              <a:t>проекционного аппарата – преломление </a:t>
            </a:r>
          </a:p>
          <a:p>
            <a:r>
              <a:rPr lang="ru-RU" dirty="0" smtClean="0"/>
              <a:t>света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Ответ: 42 – </a:t>
            </a:r>
            <a:r>
              <a:rPr lang="ru-RU" dirty="0" smtClean="0">
                <a:solidFill>
                  <a:srgbClr val="FF0000"/>
                </a:solidFill>
              </a:rPr>
              <a:t>1 балл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96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модели заданий.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345638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Задание 18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Различать явления и закономерности, лежащие в основе принципа действия машин, приборов и технических устройств. Приводить примеры вклада российских и зарубежных учёных-физиков в развитие науки, объяснение процессов окружающего мира в развитие техники и технологий 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6357958"/>
            <a:ext cx="537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«Физика. ОГЭ – 2020. 30 тренировочных вариантов», Легион, 2019 г.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7" y="3857628"/>
            <a:ext cx="49292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Впервые установил связь между электрическими </a:t>
            </a:r>
          </a:p>
          <a:p>
            <a:r>
              <a:rPr lang="ru-RU" sz="1600" dirty="0" smtClean="0"/>
              <a:t>и магнитными явлениями </a:t>
            </a:r>
            <a:r>
              <a:rPr lang="ru-RU" sz="1600" dirty="0" err="1" smtClean="0"/>
              <a:t>Ханс</a:t>
            </a:r>
            <a:r>
              <a:rPr lang="ru-RU" sz="1600" dirty="0" smtClean="0"/>
              <a:t> </a:t>
            </a:r>
            <a:r>
              <a:rPr lang="ru-RU" sz="1600" dirty="0" err="1" smtClean="0"/>
              <a:t>Кристиан</a:t>
            </a:r>
            <a:r>
              <a:rPr lang="ru-RU" sz="1600" dirty="0" smtClean="0"/>
              <a:t> Эрстед.</a:t>
            </a:r>
          </a:p>
          <a:p>
            <a:endParaRPr lang="ru-RU" sz="1600" dirty="0" smtClean="0"/>
          </a:p>
          <a:p>
            <a:r>
              <a:rPr lang="ru-RU" sz="1600" dirty="0" smtClean="0"/>
              <a:t>Закон Ома --- закон, связывающий между собой </a:t>
            </a:r>
          </a:p>
          <a:p>
            <a:r>
              <a:rPr lang="ru-RU" sz="1600" dirty="0" smtClean="0"/>
              <a:t>силу тока, напряжение и сопротивление --- открыл Георг </a:t>
            </a:r>
            <a:r>
              <a:rPr lang="ru-RU" sz="1600" dirty="0" err="1" smtClean="0"/>
              <a:t>Симон</a:t>
            </a:r>
            <a:r>
              <a:rPr lang="ru-RU" sz="1600" dirty="0" smtClean="0"/>
              <a:t> Ом.</a:t>
            </a:r>
          </a:p>
          <a:p>
            <a:endParaRPr lang="ru-RU" dirty="0" smtClean="0"/>
          </a:p>
          <a:p>
            <a:r>
              <a:rPr lang="ru-RU" dirty="0" smtClean="0"/>
              <a:t>Ответ: 12 – </a:t>
            </a:r>
            <a:r>
              <a:rPr lang="ru-RU" dirty="0" smtClean="0">
                <a:solidFill>
                  <a:srgbClr val="FF0000"/>
                </a:solidFill>
              </a:rPr>
              <a:t>2 балла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252422" cy="20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6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456" y="1484784"/>
            <a:ext cx="8820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Задания 19-21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Работа с текстом физического содержания</a:t>
            </a:r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19 </a:t>
            </a:r>
            <a:r>
              <a:rPr lang="ru-RU" sz="2000" dirty="0" smtClean="0"/>
              <a:t>– выбор одного верного ответа из четырёх предложенных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20 </a:t>
            </a:r>
            <a:r>
              <a:rPr lang="ru-RU" sz="2000" dirty="0" smtClean="0"/>
              <a:t>– выбор одного верного ответа из четырёх предложенных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Задание 21 </a:t>
            </a:r>
            <a:r>
              <a:rPr lang="ru-RU" sz="2000" dirty="0" smtClean="0"/>
              <a:t>– качественное задание, подразумевающее развёрнутый ответ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55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456" y="1484784"/>
            <a:ext cx="3456456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Расширилось </a:t>
            </a:r>
            <a:r>
              <a:rPr lang="ru-RU" sz="2000" dirty="0"/>
              <a:t>содержание </a:t>
            </a:r>
            <a:r>
              <a:rPr lang="ru-RU" sz="2000" dirty="0">
                <a:solidFill>
                  <a:srgbClr val="FF0000"/>
                </a:solidFill>
              </a:rPr>
              <a:t>заданий 22 </a:t>
            </a:r>
            <a:r>
              <a:rPr lang="ru-RU" sz="2000" dirty="0"/>
              <a:t>на объяснение явлений, в которых преимущественно используется практико-ориентированный контекст. Максимальный балл за выполнение этого задания </a:t>
            </a:r>
            <a:r>
              <a:rPr lang="ru-RU" sz="2000" dirty="0" smtClean="0"/>
              <a:t>2. </a:t>
            </a:r>
            <a:endParaRPr lang="ru-RU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86" y="1484784"/>
            <a:ext cx="5831455" cy="9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2403340"/>
            <a:ext cx="5412793" cy="3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55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3600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Новые модели заданий: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Задание 23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расчётная задача </a:t>
            </a:r>
            <a:r>
              <a:rPr lang="ru-RU" sz="1600" dirty="0" smtClean="0">
                <a:solidFill>
                  <a:srgbClr val="FF0000"/>
                </a:solidFill>
              </a:rPr>
              <a:t>повышенного</a:t>
            </a:r>
            <a:r>
              <a:rPr lang="ru-RU" sz="1600" dirty="0" smtClean="0"/>
              <a:t> </a:t>
            </a:r>
            <a:r>
              <a:rPr lang="ru-RU" sz="1600" dirty="0"/>
              <a:t>уровня сложности с развёрнутым ответом, решение которой оценивается максимально в </a:t>
            </a:r>
            <a:r>
              <a:rPr lang="ru-RU" sz="1600" dirty="0">
                <a:solidFill>
                  <a:srgbClr val="FF0000"/>
                </a:solidFill>
              </a:rPr>
              <a:t>3 балла. 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5001694" cy="18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8"/>
          <a:stretch/>
        </p:blipFill>
        <p:spPr bwMode="auto">
          <a:xfrm>
            <a:off x="1083585" y="3891161"/>
            <a:ext cx="5968718" cy="24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Задание 24-25</a:t>
            </a:r>
            <a:endParaRPr lang="ru-RU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/>
              <a:t>комбинированные расчётные задачи высокого </a:t>
            </a:r>
            <a:r>
              <a:rPr lang="ru-RU" sz="1600" dirty="0"/>
              <a:t>уровня сложности с развёрнутым ответом, решение которой оценивается максимально в 3 балла. </a:t>
            </a: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610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1" b="1017"/>
          <a:stretch/>
        </p:blipFill>
        <p:spPr bwMode="auto">
          <a:xfrm>
            <a:off x="823640" y="3954779"/>
            <a:ext cx="6859346" cy="221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Задание 24-25</a:t>
            </a:r>
            <a:endParaRPr lang="ru-RU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/>
              <a:t>Комбинированные расчётные задачи высокого </a:t>
            </a:r>
            <a:r>
              <a:rPr lang="ru-RU" sz="1600" dirty="0"/>
              <a:t>уровня сложности с развёрнутым ответом, решение которой оценивается максимально в 3 балла. </a:t>
            </a: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32340" r="50000" b="25596"/>
          <a:stretch/>
        </p:blipFill>
        <p:spPr bwMode="auto">
          <a:xfrm>
            <a:off x="323456" y="2365828"/>
            <a:ext cx="6910238" cy="343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0430" y="6357958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140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Задание 24-25</a:t>
            </a:r>
            <a:endParaRPr lang="ru-RU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/>
              <a:t>Комбинированные расчётные задачи</a:t>
            </a: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3" y="3429744"/>
            <a:ext cx="62484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62579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74146"/>
            <a:ext cx="6019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910" y="6357958"/>
            <a:ext cx="537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«Физика. ОГЭ – 2020. 30 тренировочных вариантов», Легион, 2019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715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Задание 24-25</a:t>
            </a:r>
            <a:endParaRPr lang="ru-RU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/>
              <a:t>Комбинированные расчётные задачи</a:t>
            </a: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72" y="3769396"/>
            <a:ext cx="5810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21" y="2420840"/>
            <a:ext cx="6248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95" y="2993805"/>
            <a:ext cx="6315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910" y="6357958"/>
            <a:ext cx="537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«Физика. ОГЭ – 2020. 30 тренировочных вариантов», Легион, 2019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25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КИМ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Задание 24-25</a:t>
            </a:r>
            <a:endParaRPr lang="ru-RU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/>
              <a:t>Комбинированные расчётные задачи</a:t>
            </a: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605"/>
          <a:stretch/>
        </p:blipFill>
        <p:spPr bwMode="auto">
          <a:xfrm>
            <a:off x="293435" y="3101867"/>
            <a:ext cx="6238875" cy="37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3" y="1916832"/>
            <a:ext cx="6372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6" b="-104"/>
          <a:stretch/>
        </p:blipFill>
        <p:spPr bwMode="auto">
          <a:xfrm>
            <a:off x="2863234" y="2897345"/>
            <a:ext cx="6238875" cy="1514998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97246" y="6501913"/>
            <a:ext cx="4670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«Физика. ОГЭ – 2020. 30 тренировочных вариантов», Легион, 2019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189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231" y="1484784"/>
            <a:ext cx="8023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задания 24, проверяющего освоение элементов астрофизики, вместо выбора двух обязательных верных ответов предлагается выбор всех верных ответов, число которых может составлять либо 2, либо 3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2179" y="2492896"/>
            <a:ext cx="4867275" cy="4229100"/>
            <a:chOff x="2267743" y="1371303"/>
            <a:chExt cx="4867275" cy="42291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1371303"/>
              <a:ext cx="4867275" cy="422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Блок-схема: процесс 7"/>
            <p:cNvSpPr/>
            <p:nvPr/>
          </p:nvSpPr>
          <p:spPr>
            <a:xfrm>
              <a:off x="3347864" y="3717032"/>
              <a:ext cx="648072" cy="193536"/>
            </a:xfrm>
            <a:prstGeom prst="flowChartProcess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24128" y="2601778"/>
            <a:ext cx="32403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Задание 24 оценивается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2 балла </a:t>
            </a:r>
            <a:r>
              <a:rPr lang="ru-RU" dirty="0" smtClean="0"/>
              <a:t>- указаны </a:t>
            </a:r>
            <a:r>
              <a:rPr lang="ru-RU" dirty="0"/>
              <a:t>все верные</a:t>
            </a:r>
          </a:p>
          <a:p>
            <a:r>
              <a:rPr lang="ru-RU" dirty="0"/>
              <a:t>элементы ответа;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1 балл </a:t>
            </a:r>
            <a:r>
              <a:rPr lang="ru-RU" dirty="0" smtClean="0"/>
              <a:t>- допущена </a:t>
            </a:r>
            <a:r>
              <a:rPr lang="ru-RU" dirty="0"/>
              <a:t>одна ошибка (в том числе </a:t>
            </a:r>
            <a:r>
              <a:rPr lang="ru-RU" dirty="0" smtClean="0"/>
              <a:t>указана </a:t>
            </a:r>
            <a:r>
              <a:rPr lang="ru-RU" dirty="0"/>
              <a:t>одна лишняя цифра наряду со всеми верными элементами или не записан один</a:t>
            </a:r>
          </a:p>
          <a:p>
            <a:r>
              <a:rPr lang="ru-RU" dirty="0"/>
              <a:t>элемент ответа);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0 баллов </a:t>
            </a:r>
            <a:r>
              <a:rPr lang="ru-RU" dirty="0" smtClean="0"/>
              <a:t>- </a:t>
            </a:r>
            <a:r>
              <a:rPr lang="ru-RU" dirty="0"/>
              <a:t>если допущено две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15359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ОГЭ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84783"/>
            <a:ext cx="8023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/>
              <a:t>Общее количество заданий уменьшилось с </a:t>
            </a:r>
            <a:r>
              <a:rPr lang="ru-RU" sz="2000" dirty="0" smtClean="0">
                <a:solidFill>
                  <a:srgbClr val="FF0000"/>
                </a:solidFill>
              </a:rPr>
              <a:t>26</a:t>
            </a:r>
            <a:r>
              <a:rPr lang="ru-RU" sz="2000" dirty="0" smtClean="0"/>
              <a:t> до </a:t>
            </a:r>
            <a:r>
              <a:rPr lang="ru-RU" sz="2000" dirty="0" smtClean="0">
                <a:solidFill>
                  <a:srgbClr val="FF0000"/>
                </a:solidFill>
              </a:rPr>
              <a:t>25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Количество заданий с развернутым ответом увеличилось с </a:t>
            </a:r>
            <a:r>
              <a:rPr lang="ru-RU" sz="2000" dirty="0" smtClean="0">
                <a:solidFill>
                  <a:srgbClr val="FF0000"/>
                </a:solidFill>
              </a:rPr>
              <a:t>5</a:t>
            </a:r>
            <a:r>
              <a:rPr lang="ru-RU" sz="2000" dirty="0" smtClean="0"/>
              <a:t> до </a:t>
            </a:r>
            <a:r>
              <a:rPr lang="ru-RU" sz="2000" dirty="0" smtClean="0">
                <a:solidFill>
                  <a:srgbClr val="FF0000"/>
                </a:solidFill>
              </a:rPr>
              <a:t>6</a:t>
            </a:r>
            <a:r>
              <a:rPr lang="ru-RU" sz="2000" dirty="0" smtClean="0"/>
              <a:t>. 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Существенно уменьшилось количество заданий с вариантами ответа.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Появились новые формы  заданий, которые в ОГЭ до этого не встречались.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Максимальный балл увеличился с </a:t>
            </a:r>
            <a:r>
              <a:rPr lang="ru-RU" sz="2000" dirty="0" smtClean="0">
                <a:solidFill>
                  <a:srgbClr val="FF0000"/>
                </a:solidFill>
              </a:rPr>
              <a:t>40 </a:t>
            </a:r>
            <a:r>
              <a:rPr lang="ru-RU" sz="2000" dirty="0" smtClean="0"/>
              <a:t>до </a:t>
            </a:r>
            <a:r>
              <a:rPr lang="ru-RU" sz="2000" dirty="0" smtClean="0">
                <a:solidFill>
                  <a:srgbClr val="FF0000"/>
                </a:solidFill>
              </a:rPr>
              <a:t>43</a:t>
            </a:r>
            <a:r>
              <a:rPr lang="ru-RU" sz="2000" dirty="0" smtClean="0"/>
              <a:t> баллов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Длительность экзамена не изменилась – </a:t>
            </a:r>
            <a:r>
              <a:rPr lang="ru-RU" sz="2000" dirty="0" smtClean="0">
                <a:solidFill>
                  <a:srgbClr val="FF0000"/>
                </a:solidFill>
              </a:rPr>
              <a:t>180 </a:t>
            </a:r>
            <a:r>
              <a:rPr lang="ru-RU" sz="2000" dirty="0" smtClean="0"/>
              <a:t>минут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49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7898" y="2966919"/>
            <a:ext cx="2607678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Книга содержит: </a:t>
            </a:r>
          </a:p>
          <a:p>
            <a:pPr algn="just"/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-   35 тренировочных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вариантов 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 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теоретический материал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ответы ко всем вариантам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решение шести вариантов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6012160" cy="41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0" y="188640"/>
            <a:ext cx="1739454" cy="23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52</a:t>
            </a:fld>
            <a:endParaRPr lang="ru-RU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595372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7898" y="2377331"/>
            <a:ext cx="2561894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Книга содержит: </a:t>
            </a:r>
          </a:p>
          <a:p>
            <a:pPr algn="just"/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-   более 1000 заданий, 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    разделенных по уровню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сложности и разделу физики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 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краткую теорию к каждому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разделу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ответы ко всем заданиям 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решения примерно 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трети заданий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5" name="Picture 37" descr="Монастырский, Игнатова, Безуглова - ЕГЭ-2020. Физика. Тематический тренинг. Все типы заданий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9" y="-52160"/>
            <a:ext cx="1572023" cy="24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53</a:t>
            </a:fld>
            <a:endParaRPr lang="ru-RU" dirty="0"/>
          </a:p>
        </p:txBody>
      </p:sp>
      <p:pic>
        <p:nvPicPr>
          <p:cNvPr id="11" name="Picture 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r="3482" b="12574"/>
          <a:stretch/>
        </p:blipFill>
        <p:spPr bwMode="auto">
          <a:xfrm>
            <a:off x="4788024" y="1153670"/>
            <a:ext cx="3981282" cy="510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8" y="2636912"/>
            <a:ext cx="4834648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 descr="Физика. ЕГЭ. Раздел Элементы астрофизики_ОБЛ_испр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0"/>
            <a:ext cx="1709686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54</a:t>
            </a:fld>
            <a:endParaRPr lang="ru-RU" dirty="0"/>
          </a:p>
        </p:txBody>
      </p:sp>
      <p:pic>
        <p:nvPicPr>
          <p:cNvPr id="23554" name="Picture 2" descr="Монастырский, Безуглова, Константинов - ЕГЭ Физика. Большой справочник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45" y="1150881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Монастырский, Безуглова - ЕГЭ. Физика. Задания с развёрнутым ответом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071546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56" y="4458638"/>
            <a:ext cx="260767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Книга содержит: </a:t>
            </a:r>
          </a:p>
          <a:p>
            <a:pPr algn="just"/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-   </a:t>
            </a:r>
            <a:r>
              <a:rPr lang="ru-RU" sz="1400" dirty="0">
                <a:solidFill>
                  <a:srgbClr val="FF0000"/>
                </a:solidFill>
              </a:rPr>
              <a:t>т</a:t>
            </a:r>
            <a:r>
              <a:rPr lang="ru-RU" sz="1400" dirty="0" smtClean="0">
                <a:solidFill>
                  <a:srgbClr val="FF0000"/>
                </a:solidFill>
              </a:rPr>
              <a:t>еорию по всем разделам курса 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 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FF0000"/>
                </a:solidFill>
              </a:rPr>
              <a:t>б</a:t>
            </a:r>
            <a:r>
              <a:rPr lang="ru-RU" sz="1400" dirty="0" smtClean="0">
                <a:solidFill>
                  <a:srgbClr val="FF0000"/>
                </a:solidFill>
              </a:rPr>
              <a:t>ольше 450 заданий разного уровня сложности с решениями и ответами</a:t>
            </a:r>
          </a:p>
          <a:p>
            <a:pPr algn="just"/>
            <a:endParaRPr lang="ru-RU" sz="1400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FF0000"/>
                </a:solidFill>
              </a:rPr>
              <a:t>а</a:t>
            </a:r>
            <a:r>
              <a:rPr lang="ru-RU" sz="1400" dirty="0" smtClean="0">
                <a:solidFill>
                  <a:srgbClr val="FF0000"/>
                </a:solidFill>
              </a:rPr>
              <a:t>лфавитный указатель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4457343"/>
            <a:ext cx="3096344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Книга содержит: </a:t>
            </a:r>
          </a:p>
          <a:p>
            <a:pPr algn="just"/>
            <a:endParaRPr lang="ru-RU" sz="1400" dirty="0" smtClean="0">
              <a:solidFill>
                <a:srgbClr val="FF0000"/>
              </a:solidFill>
            </a:endParaRP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450 заданий высокого уровня </a:t>
            </a:r>
            <a:r>
              <a:rPr lang="ru-RU" sz="1400" b="1" dirty="0" smtClean="0">
                <a:solidFill>
                  <a:srgbClr val="FF0000"/>
                </a:solidFill>
              </a:rPr>
              <a:t>сложности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ru-RU" sz="1400" b="1" dirty="0" smtClean="0">
                <a:solidFill>
                  <a:srgbClr val="FF0000"/>
                </a:solidFill>
              </a:rPr>
              <a:t>несколько </a:t>
            </a:r>
            <a:r>
              <a:rPr lang="ru-RU" sz="1400" dirty="0" smtClean="0">
                <a:solidFill>
                  <a:srgbClr val="FF0000"/>
                </a:solidFill>
              </a:rPr>
              <a:t>примеров реальных работ учеников с комментариями экспертов 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примеры решений примерно четверти из них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ответы на все 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16920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ОГЭ-2020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571876"/>
            <a:ext cx="2773542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Книга содержит: </a:t>
            </a:r>
          </a:p>
          <a:p>
            <a:pPr algn="just"/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-   30 тренировочных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вариантов 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 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теоретический материал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ответы ко всем вариантам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решение четырех вариантов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6f92ad6742c6f41fe4e24959b6414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1872088" cy="2619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340768"/>
            <a:ext cx="589388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ОГЭ-2020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1" y="154654"/>
            <a:ext cx="1628127" cy="2276872"/>
          </a:xfrm>
          <a:prstGeom prst="rect">
            <a:avLst/>
          </a:prstGeom>
        </p:spPr>
      </p:pic>
      <p:pic>
        <p:nvPicPr>
          <p:cNvPr id="10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214422"/>
            <a:ext cx="6361609" cy="44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898" y="2966919"/>
            <a:ext cx="2561894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Книга содержит: </a:t>
            </a:r>
          </a:p>
          <a:p>
            <a:pPr algn="just"/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-   более 600 заданий, 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    разделенных по уровню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сложности и группам   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проверяемых умений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 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теоретический материал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ответы ко всем заданиям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ЕГЭ-2019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57</a:t>
            </a:fld>
            <a:endParaRPr lang="ru-RU" dirty="0"/>
          </a:p>
        </p:txBody>
      </p:sp>
      <p:pic>
        <p:nvPicPr>
          <p:cNvPr id="7" name="Рисунок 6" descr="Оглавление Астрономия_темконтро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214446"/>
            <a:ext cx="3843700" cy="5357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Стр. 7 Астрономия_темконтроль_2018_ТЕКСТ_испр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214470"/>
            <a:ext cx="2203065" cy="3071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Стр. 63 Астрономия_темконтроль_2018_ТЕКСТ_испр-4.jpg"/>
          <p:cNvPicPr>
            <a:picLocks noChangeAspect="1"/>
          </p:cNvPicPr>
          <p:nvPr/>
        </p:nvPicPr>
        <p:blipFill>
          <a:blip r:embed="rId4"/>
          <a:srcRect l="7445" t="6561" r="5409" b="13230"/>
          <a:stretch>
            <a:fillRect/>
          </a:stretch>
        </p:blipFill>
        <p:spPr>
          <a:xfrm rot="5400000">
            <a:off x="465270" y="2822734"/>
            <a:ext cx="3284268" cy="4214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 descr="Астрономия_Сборник_10-11 класс_ОБЛ_на печат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14290"/>
            <a:ext cx="1681411" cy="2428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11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ВПР</a:t>
            </a:r>
            <a:r>
              <a:rPr lang="en-US" b="1" dirty="0" smtClean="0">
                <a:solidFill>
                  <a:srgbClr val="C00000"/>
                </a:solidFill>
              </a:rPr>
              <a:t> - 7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58</a:t>
            </a:fld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142984"/>
            <a:ext cx="4646022" cy="51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Физика. ВПР. 7 класс. 10 тренировочных вариантов_ОБ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500174"/>
            <a:ext cx="2256980" cy="32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ЕГЭ-2019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59</a:t>
            </a:fld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2540000" y="1830388"/>
          <a:ext cx="4064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PDF" r:id="rId3" imgW="1080000" imgH="1080000" progId="FoxitReader.Document">
                  <p:embed/>
                </p:oleObj>
              </mc:Choice>
              <mc:Fallback>
                <p:oleObj name="PDF" r:id="rId3" imgW="1080000" imgH="1080000" progId="FoxitReader.Document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1830388"/>
                        <a:ext cx="4064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ФИЗИКА_ карманный справ облож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19" y="182646"/>
            <a:ext cx="2835103" cy="2687952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23" y="1196752"/>
            <a:ext cx="5596905" cy="201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5" y="3573016"/>
            <a:ext cx="5848139" cy="192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" y="3238890"/>
            <a:ext cx="2812656" cy="2342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6429396"/>
            <a:ext cx="400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Демовариант</a:t>
            </a:r>
            <a:r>
              <a:rPr lang="ru-RU" sz="1400" dirty="0" smtClean="0"/>
              <a:t>. Проект КИМ ЕГЭ-2020 (</a:t>
            </a:r>
            <a:r>
              <a:rPr lang="en-US" sz="1400" dirty="0" smtClean="0"/>
              <a:t>www.fipi.ru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768122" y="1214422"/>
            <a:ext cx="4375878" cy="1625710"/>
            <a:chOff x="4768122" y="1214422"/>
            <a:chExt cx="4375878" cy="1625710"/>
          </a:xfrm>
        </p:grpSpPr>
        <p:pic>
          <p:nvPicPr>
            <p:cNvPr id="26625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1214422"/>
              <a:ext cx="3090861" cy="112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768122" y="1285860"/>
              <a:ext cx="437587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1.</a:t>
              </a:r>
            </a:p>
            <a:p>
              <a:endParaRPr lang="ru-RU" sz="1600" dirty="0" smtClean="0"/>
            </a:p>
            <a:p>
              <a:endParaRPr lang="ru-RU" sz="1100" dirty="0" smtClean="0"/>
            </a:p>
            <a:p>
              <a:endParaRPr lang="ru-RU" sz="1200" dirty="0" smtClean="0"/>
            </a:p>
            <a:p>
              <a:r>
                <a:rPr lang="ru-RU" sz="1200" dirty="0" smtClean="0"/>
                <a:t> </a:t>
              </a:r>
            </a:p>
            <a:p>
              <a:r>
                <a:rPr lang="ru-RU" sz="1400" dirty="0" smtClean="0"/>
                <a:t>Температура звезды альфа Центавра 5730 К, </a:t>
              </a:r>
            </a:p>
            <a:p>
              <a:r>
                <a:rPr lang="ru-RU" sz="1400" dirty="0" smtClean="0"/>
                <a:t>по таблице спектров звезд, это соответствует классу </a:t>
              </a:r>
              <a:r>
                <a:rPr lang="en-US" sz="1400" dirty="0" smtClean="0"/>
                <a:t>G.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6314" y="2800341"/>
            <a:ext cx="4195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</a:t>
            </a:r>
            <a:r>
              <a:rPr lang="ru-RU" sz="1400" dirty="0" smtClean="0"/>
              <a:t>Звезда Ригель имеет очень высокую температуру </a:t>
            </a:r>
          </a:p>
          <a:p>
            <a:r>
              <a:rPr lang="ru-RU" sz="1400" dirty="0" smtClean="0"/>
              <a:t>поверхности  и большие размеры по сравнению с </a:t>
            </a:r>
          </a:p>
          <a:p>
            <a:r>
              <a:rPr lang="ru-RU" sz="1400" dirty="0" smtClean="0"/>
              <a:t>Солнечными. Это соответствует сверхгигантам.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3500438"/>
            <a:ext cx="419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Солнце имеет температуру около 6000 К, а значит оно не относится к спектральному классу В.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4000504"/>
            <a:ext cx="4195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4. Из представленной в задании таблицы следует, что плотность Сириуса В действительно во много раз больше плотности Солнца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4714884"/>
            <a:ext cx="4195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5. </a:t>
            </a:r>
            <a:endParaRPr lang="ru-RU" dirty="0"/>
          </a:p>
        </p:txBody>
      </p:sp>
      <p:grpSp>
        <p:nvGrpSpPr>
          <p:cNvPr id="3" name="Группа 31"/>
          <p:cNvGrpSpPr/>
          <p:nvPr/>
        </p:nvGrpSpPr>
        <p:grpSpPr>
          <a:xfrm>
            <a:off x="5072066" y="4643446"/>
            <a:ext cx="2798173" cy="2214554"/>
            <a:chOff x="1928794" y="4071942"/>
            <a:chExt cx="3155363" cy="2547935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794" y="4071942"/>
              <a:ext cx="3155363" cy="254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>
              <a:off x="2428860" y="4857760"/>
              <a:ext cx="2286016" cy="642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2786050" y="4857760"/>
              <a:ext cx="100013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57158" y="5143512"/>
            <a:ext cx="2329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245 </a:t>
            </a:r>
            <a:r>
              <a:rPr lang="ru-RU" dirty="0" smtClean="0">
                <a:solidFill>
                  <a:srgbClr val="FF0000"/>
                </a:solidFill>
              </a:rPr>
              <a:t>-- 2 балла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24</a:t>
            </a:r>
            <a:r>
              <a:rPr lang="ru-RU" dirty="0" smtClean="0">
                <a:solidFill>
                  <a:srgbClr val="FF0000"/>
                </a:solidFill>
              </a:rPr>
              <a:t>   -- 1 балл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234</a:t>
            </a:r>
            <a:r>
              <a:rPr lang="ru-RU" dirty="0" smtClean="0">
                <a:solidFill>
                  <a:srgbClr val="FF0000"/>
                </a:solidFill>
              </a:rPr>
              <a:t> – 1 балл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23</a:t>
            </a:r>
            <a:r>
              <a:rPr lang="ru-RU" dirty="0" smtClean="0">
                <a:solidFill>
                  <a:srgbClr val="FF0000"/>
                </a:solidFill>
              </a:rPr>
              <a:t>   -- 0 баллов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357298"/>
            <a:ext cx="44005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357158" y="3643314"/>
            <a:ext cx="28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-</a:t>
            </a:r>
          </a:p>
          <a:p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+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940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34" grpId="0"/>
      <p:bldP spid="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Книги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65240" y="1484784"/>
            <a:ext cx="795989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ru-RU" sz="2000" dirty="0" smtClean="0"/>
              <a:t>Приобретайте пособия  нашего издательства в интернет-магазине</a:t>
            </a:r>
          </a:p>
          <a:p>
            <a:pPr marL="0" lvl="1" indent="0" algn="ctr">
              <a:buNone/>
            </a:pPr>
            <a:r>
              <a:rPr lang="en-US" sz="2000" dirty="0">
                <a:hlinkClick r:id="rId3"/>
              </a:rPr>
              <a:t>http://legionr.ru/books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r>
              <a:rPr lang="ru-RU" sz="2000" dirty="0" smtClean="0"/>
              <a:t>,</a:t>
            </a:r>
            <a:endParaRPr lang="ru-RU" sz="2000" dirty="0"/>
          </a:p>
          <a:p>
            <a:pPr marL="0" lvl="1" indent="0" algn="ctr">
              <a:buFont typeface="Arial" pitchFamily="34" charset="0"/>
              <a:buNone/>
            </a:pPr>
            <a:endParaRPr lang="en-US" sz="2000" dirty="0" smtClean="0"/>
          </a:p>
          <a:p>
            <a:pPr marL="0" lvl="1" indent="0" algn="ctr">
              <a:buFont typeface="Arial" pitchFamily="34" charset="0"/>
              <a:buNone/>
            </a:pPr>
            <a:r>
              <a:rPr lang="ru-RU" sz="2000" dirty="0" smtClean="0"/>
              <a:t>а также в книжных магазинах Вашего города</a:t>
            </a:r>
          </a:p>
          <a:p>
            <a:pPr marL="0" lvl="1" indent="0" algn="ctr">
              <a:buNone/>
            </a:pPr>
            <a:r>
              <a:rPr lang="ru-RU" sz="2000" dirty="0" smtClean="0"/>
              <a:t>(список адресов размещен здесь </a:t>
            </a:r>
            <a:r>
              <a:rPr lang="en-US" sz="2000" dirty="0">
                <a:hlinkClick r:id="rId4"/>
              </a:rPr>
              <a:t>http://legionr.ru/companies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/>
              <a:t> )</a:t>
            </a:r>
            <a:endParaRPr lang="ru-RU" sz="2000" dirty="0"/>
          </a:p>
          <a:p>
            <a:pPr marL="0" lvl="1" indent="0" algn="ctr">
              <a:buFont typeface="Arial" pitchFamily="34" charset="0"/>
              <a:buNone/>
            </a:pPr>
            <a:endParaRPr lang="ru-RU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60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945114"/>
            <a:ext cx="1368152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8136" y="3945114"/>
            <a:ext cx="1295170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3933056"/>
            <a:ext cx="1219576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3933056"/>
            <a:ext cx="1368152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обложка00</a:t>
            </a:r>
            <a:endParaRPr lang="ru-RU" dirty="0"/>
          </a:p>
        </p:txBody>
      </p:sp>
      <p:pic>
        <p:nvPicPr>
          <p:cNvPr id="17" name="Рисунок 16" descr="ФИЗИКА_ карманный справ облож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429132"/>
            <a:ext cx="1541526" cy="1461516"/>
          </a:xfrm>
          <a:prstGeom prst="rect">
            <a:avLst/>
          </a:prstGeom>
        </p:spPr>
      </p:pic>
      <p:pic>
        <p:nvPicPr>
          <p:cNvPr id="19" name="Рисунок 18" descr="Астрономия_Сборник_10-11 класс_ОБЛ_на печат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3857628"/>
            <a:ext cx="1500198" cy="20716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45908"/>
            <a:ext cx="1410389" cy="1944740"/>
          </a:xfrm>
          <a:prstGeom prst="rect">
            <a:avLst/>
          </a:prstGeom>
        </p:spPr>
      </p:pic>
      <p:pic>
        <p:nvPicPr>
          <p:cNvPr id="20" name="Рисунок 19" descr="d6f92ad6742c6f41fe4e24959b64149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136" y="3945908"/>
            <a:ext cx="1380358" cy="1931364"/>
          </a:xfrm>
          <a:prstGeom prst="rect">
            <a:avLst/>
          </a:prstGeom>
        </p:spPr>
      </p:pic>
      <p:pic>
        <p:nvPicPr>
          <p:cNvPr id="21" name="Рисунок 20" descr="Физика. ЕГЭ. Раздел Элементы астрофизики_ОБЛ_испр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49616" y="3945908"/>
            <a:ext cx="1400689" cy="19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65240" y="1844824"/>
            <a:ext cx="795989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endParaRPr lang="ru-RU" sz="2000" dirty="0" smtClean="0"/>
          </a:p>
          <a:p>
            <a:pPr marL="0" lvl="1" indent="0" algn="ctr">
              <a:buFont typeface="Arial" pitchFamily="34" charset="0"/>
              <a:buNone/>
            </a:pPr>
            <a:endParaRPr lang="ru-RU" sz="2000" dirty="0" smtClean="0"/>
          </a:p>
          <a:p>
            <a:pPr marL="0" lvl="1" indent="0" algn="ctr">
              <a:buFont typeface="Arial" pitchFamily="34" charset="0"/>
              <a:buNone/>
            </a:pPr>
            <a:endParaRPr lang="ru-RU" sz="2000" dirty="0"/>
          </a:p>
          <a:p>
            <a:pPr marL="0" lvl="1" indent="0" algn="ctr">
              <a:buFont typeface="Arial" pitchFamily="34" charset="0"/>
              <a:buNone/>
            </a:pPr>
            <a:r>
              <a:rPr lang="ru-RU" sz="2000" b="1" dirty="0" smtClean="0"/>
              <a:t>Издательство «Легион» на связи:</a:t>
            </a:r>
          </a:p>
          <a:p>
            <a:pPr marL="0" lvl="1" indent="0" algn="ctr">
              <a:buNone/>
            </a:pPr>
            <a:r>
              <a:rPr lang="ru-RU" sz="2000" dirty="0"/>
              <a:t>Сайт, интернет-магазин: </a:t>
            </a:r>
            <a:r>
              <a:rPr lang="en-US" sz="2000" dirty="0">
                <a:hlinkClick r:id="rId3"/>
              </a:rPr>
              <a:t>www.legionr.ru</a:t>
            </a:r>
            <a:r>
              <a:rPr lang="ru-RU" sz="2000" dirty="0"/>
              <a:t> </a:t>
            </a:r>
            <a:endParaRPr lang="en-US" sz="2000" dirty="0"/>
          </a:p>
          <a:p>
            <a:pPr marL="0" lvl="1" indent="0" algn="ctr">
              <a:buFont typeface="Arial" pitchFamily="34" charset="0"/>
              <a:buNone/>
            </a:pPr>
            <a:r>
              <a:rPr lang="en-US" sz="2000" dirty="0" smtClean="0"/>
              <a:t>E-mail: </a:t>
            </a:r>
            <a:r>
              <a:rPr lang="en-US" sz="2000" dirty="0" smtClean="0">
                <a:hlinkClick r:id="rId4"/>
              </a:rPr>
              <a:t>legionrus@legionrus.com</a:t>
            </a:r>
            <a:r>
              <a:rPr lang="en-US" sz="2000" dirty="0" smtClean="0"/>
              <a:t> </a:t>
            </a:r>
          </a:p>
          <a:p>
            <a:pPr marL="0" lvl="1" indent="0" algn="ctr">
              <a:buFont typeface="Arial" pitchFamily="34" charset="0"/>
              <a:buNone/>
            </a:pPr>
            <a:r>
              <a:rPr lang="ru-RU" sz="2000" dirty="0" smtClean="0"/>
              <a:t>Тел.: 8(863)303-05-50, 282-20-76</a:t>
            </a:r>
          </a:p>
          <a:p>
            <a:pPr marL="0" lvl="1" indent="0" algn="ctr">
              <a:buFont typeface="Arial" pitchFamily="34" charset="0"/>
              <a:buNone/>
            </a:pPr>
            <a:endParaRPr lang="ru-RU" sz="2000" dirty="0"/>
          </a:p>
          <a:p>
            <a:pPr marL="0" lvl="1" indent="0" algn="ctr">
              <a:buFont typeface="Arial" pitchFamily="34" charset="0"/>
              <a:buNone/>
            </a:pPr>
            <a:endParaRPr lang="ru-RU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62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97926"/>
            <a:ext cx="4032572" cy="350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91" y="6309725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35811" y="1292354"/>
            <a:ext cx="404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200" dirty="0" smtClean="0"/>
              <a:t>1. Наиболее вытянутая орбита имеет наибольший </a:t>
            </a:r>
          </a:p>
          <a:p>
            <a:pPr marL="342900" indent="-342900"/>
            <a:r>
              <a:rPr lang="ru-RU" sz="1200" dirty="0" smtClean="0"/>
              <a:t>эксцентриситет. По таблице видно, что наибольший </a:t>
            </a:r>
          </a:p>
          <a:p>
            <a:pPr marL="342900" indent="-342900"/>
            <a:r>
              <a:rPr lang="ru-RU" sz="1200" dirty="0" smtClean="0"/>
              <a:t>эксцентриситет орбиты (0,206) у Меркурия, а не у Венеры</a:t>
            </a:r>
            <a:r>
              <a:rPr lang="ru-RU" sz="1600" dirty="0" smtClean="0"/>
              <a:t>.</a:t>
            </a:r>
            <a:r>
              <a:rPr lang="ru-RU" sz="1200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6105" y="4665471"/>
            <a:ext cx="419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4</a:t>
            </a:r>
            <a:r>
              <a:rPr lang="ru-RU" sz="1200" dirty="0"/>
              <a:t>. </a:t>
            </a:r>
            <a:r>
              <a:rPr lang="ru-RU" sz="1200" dirty="0" smtClean="0"/>
              <a:t>Максимальная </a:t>
            </a:r>
            <a:r>
              <a:rPr lang="ru-RU" sz="1200" dirty="0"/>
              <a:t>частота соответствует самому маленькому периоду. </a:t>
            </a:r>
            <a:r>
              <a:rPr lang="ru-RU" sz="1200" dirty="0" smtClean="0"/>
              <a:t>Из таблицы </a:t>
            </a:r>
            <a:r>
              <a:rPr lang="ru-RU" sz="1200" dirty="0"/>
              <a:t>видно, что такой период имеет не Венера, а Меркурий.  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14282" y="3643314"/>
            <a:ext cx="28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+</a:t>
            </a:r>
          </a:p>
          <a:p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-</a:t>
            </a: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57158" y="5143512"/>
            <a:ext cx="2329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23 </a:t>
            </a:r>
            <a:r>
              <a:rPr lang="ru-RU" dirty="0" smtClean="0">
                <a:solidFill>
                  <a:srgbClr val="FF0000"/>
                </a:solidFill>
              </a:rPr>
              <a:t>-- 2 балла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24</a:t>
            </a:r>
            <a:r>
              <a:rPr lang="ru-RU" dirty="0" smtClean="0">
                <a:solidFill>
                  <a:srgbClr val="FF0000"/>
                </a:solidFill>
              </a:rPr>
              <a:t>   -- 1 балл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234</a:t>
            </a:r>
            <a:r>
              <a:rPr lang="ru-RU" dirty="0" smtClean="0">
                <a:solidFill>
                  <a:srgbClr val="FF0000"/>
                </a:solidFill>
              </a:rPr>
              <a:t> – 1 балл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45</a:t>
            </a:r>
            <a:r>
              <a:rPr lang="ru-RU" dirty="0" smtClean="0">
                <a:solidFill>
                  <a:srgbClr val="FF0000"/>
                </a:solidFill>
              </a:rPr>
              <a:t>   -- 0 баллов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6429396"/>
            <a:ext cx="4959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«Физика. ЕГЭ – 2020. Элементы астрофизики», Легион, 2019 г. </a:t>
            </a:r>
            <a:endParaRPr lang="ru-RU" sz="1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725914" y="2000240"/>
            <a:ext cx="4195123" cy="1231106"/>
            <a:chOff x="4725914" y="2000240"/>
            <a:chExt cx="4195123" cy="1231106"/>
          </a:xfrm>
        </p:grpSpPr>
        <p:sp>
          <p:nvSpPr>
            <p:cNvPr id="12" name="TextBox 11"/>
            <p:cNvSpPr txBox="1"/>
            <p:nvPr/>
          </p:nvSpPr>
          <p:spPr>
            <a:xfrm>
              <a:off x="4725914" y="2000240"/>
              <a:ext cx="419512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2.</a:t>
              </a:r>
              <a:r>
                <a:rPr lang="ru-RU" sz="1200" dirty="0" smtClean="0"/>
                <a:t> Отношение ускорений  свободного падения на планете можно найти по формуле </a:t>
              </a:r>
            </a:p>
            <a:p>
              <a:endParaRPr lang="ru-RU" sz="1200" dirty="0" smtClean="0"/>
            </a:p>
            <a:p>
              <a:endParaRPr lang="ru-RU" sz="1200" dirty="0" smtClean="0"/>
            </a:p>
            <a:p>
              <a:r>
                <a:rPr lang="ru-RU" sz="1200" dirty="0" smtClean="0"/>
                <a:t>Следовательно, ускорение свободного падения на поверхности Марса g=10*0,38= 3,8 м/с2. </a:t>
              </a:r>
              <a:r>
                <a:rPr lang="en-US" sz="1200" dirty="0" smtClean="0"/>
                <a:t> </a:t>
              </a:r>
              <a:endParaRPr lang="ru-RU" sz="1600" dirty="0"/>
            </a:p>
          </p:txBody>
        </p:sp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72132" y="2428868"/>
              <a:ext cx="2428892" cy="39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Группа 5"/>
          <p:cNvGrpSpPr/>
          <p:nvPr/>
        </p:nvGrpSpPr>
        <p:grpSpPr>
          <a:xfrm>
            <a:off x="4714876" y="3286124"/>
            <a:ext cx="4195123" cy="1415772"/>
            <a:chOff x="4714876" y="3286124"/>
            <a:chExt cx="4195123" cy="1415772"/>
          </a:xfrm>
        </p:grpSpPr>
        <p:sp>
          <p:nvSpPr>
            <p:cNvPr id="13" name="TextBox 12"/>
            <p:cNvSpPr txBox="1"/>
            <p:nvPr/>
          </p:nvSpPr>
          <p:spPr>
            <a:xfrm>
              <a:off x="4714876" y="3286124"/>
              <a:ext cx="419512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3. </a:t>
              </a:r>
              <a:r>
                <a:rPr lang="ru-RU" sz="1200" dirty="0" smtClean="0"/>
                <a:t>Первую космическую скорость можно найти по формуле</a:t>
              </a:r>
            </a:p>
            <a:p>
              <a:endParaRPr lang="ru-RU" sz="1200" dirty="0" smtClean="0"/>
            </a:p>
            <a:p>
              <a:endParaRPr lang="ru-RU" sz="1200" dirty="0" smtClean="0"/>
            </a:p>
            <a:p>
              <a:endParaRPr lang="ru-RU" sz="1200" dirty="0" smtClean="0"/>
            </a:p>
            <a:p>
              <a:endParaRPr lang="ru-RU" sz="1200" dirty="0" smtClean="0"/>
            </a:p>
            <a:p>
              <a:r>
                <a:rPr lang="ru-RU" sz="1200" dirty="0" smtClean="0"/>
                <a:t>Следовательно, ускорение свободного падения для Меркурия меньше, чем для Земли. </a:t>
              </a:r>
              <a:endParaRPr lang="ru-RU" sz="1600" dirty="0"/>
            </a:p>
          </p:txBody>
        </p:sp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9085" y="3571876"/>
              <a:ext cx="1000396" cy="32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683" y="3873546"/>
              <a:ext cx="2151966" cy="43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4761136" y="5325518"/>
            <a:ext cx="4195123" cy="1015663"/>
            <a:chOff x="4761136" y="5325518"/>
            <a:chExt cx="4195123" cy="1015663"/>
          </a:xfrm>
        </p:grpSpPr>
        <p:sp>
          <p:nvSpPr>
            <p:cNvPr id="16" name="TextBox 15"/>
            <p:cNvSpPr txBox="1"/>
            <p:nvPr/>
          </p:nvSpPr>
          <p:spPr>
            <a:xfrm>
              <a:off x="4761136" y="5325518"/>
              <a:ext cx="41951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5. </a:t>
              </a:r>
              <a:r>
                <a:rPr lang="ru-RU" sz="1200" dirty="0"/>
                <a:t>Средняя плотность планеты равна отношению массы планеты к её </a:t>
              </a:r>
              <a:r>
                <a:rPr lang="ru-RU" sz="1200" dirty="0" smtClean="0"/>
                <a:t>объёму</a:t>
              </a:r>
            </a:p>
            <a:p>
              <a:endParaRPr lang="ru-RU" sz="1200" dirty="0"/>
            </a:p>
            <a:p>
              <a:endParaRPr lang="ru-RU" sz="1200" dirty="0" smtClean="0"/>
            </a:p>
            <a:p>
              <a:r>
                <a:rPr lang="ru-RU" sz="1200" dirty="0" smtClean="0"/>
                <a:t>Плотность </a:t>
              </a:r>
              <a:r>
                <a:rPr lang="ru-RU" sz="1200" dirty="0"/>
                <a:t>Меркурия больше плотности Венеры. </a:t>
              </a: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484" y="5743676"/>
              <a:ext cx="2367905" cy="355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5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6429396"/>
            <a:ext cx="4959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«Физика. ЕГЭ – 2020. Элементы астрофизики», Легион, 2019 г. 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14282" y="3643314"/>
            <a:ext cx="2857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+</a:t>
            </a:r>
          </a:p>
          <a:p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+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+</a:t>
            </a: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57158" y="5143512"/>
            <a:ext cx="2329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235 </a:t>
            </a:r>
            <a:r>
              <a:rPr lang="ru-RU" dirty="0" smtClean="0">
                <a:solidFill>
                  <a:srgbClr val="FF0000"/>
                </a:solidFill>
              </a:rPr>
              <a:t>-- 2 балла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25</a:t>
            </a:r>
            <a:r>
              <a:rPr lang="ru-RU" dirty="0" smtClean="0">
                <a:solidFill>
                  <a:srgbClr val="FF0000"/>
                </a:solidFill>
              </a:rPr>
              <a:t>   -- 1 балл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234</a:t>
            </a:r>
            <a:r>
              <a:rPr lang="ru-RU" dirty="0" smtClean="0">
                <a:solidFill>
                  <a:srgbClr val="FF0000"/>
                </a:solidFill>
              </a:rPr>
              <a:t> – 1 балл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dirty="0" smtClean="0"/>
              <a:t>21</a:t>
            </a:r>
            <a:r>
              <a:rPr lang="ru-RU" dirty="0" smtClean="0">
                <a:solidFill>
                  <a:srgbClr val="FF0000"/>
                </a:solidFill>
              </a:rPr>
              <a:t>   -- 0 баллов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4542365" cy="205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2909889" cy="1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86190"/>
            <a:ext cx="419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929190" y="1500174"/>
            <a:ext cx="3857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Планета Уран на рисунке обозначена цифрой 9.</a:t>
            </a:r>
          </a:p>
          <a:p>
            <a:endParaRPr lang="ru-RU" dirty="0" smtClean="0"/>
          </a:p>
          <a:p>
            <a:r>
              <a:rPr lang="ru-RU" dirty="0" smtClean="0"/>
              <a:t>2. Планета, обозначенная цифрой 4, имеет один естественный спутник.</a:t>
            </a:r>
          </a:p>
          <a:p>
            <a:endParaRPr lang="ru-RU" dirty="0" smtClean="0"/>
          </a:p>
          <a:p>
            <a:r>
              <a:rPr lang="ru-RU" dirty="0" smtClean="0"/>
              <a:t>3. Пояс астероидов находится между планетами, обозначенными цифрами 5 и 6.</a:t>
            </a:r>
          </a:p>
          <a:p>
            <a:endParaRPr lang="ru-RU" dirty="0" smtClean="0"/>
          </a:p>
          <a:p>
            <a:r>
              <a:rPr lang="ru-RU" dirty="0" smtClean="0"/>
              <a:t>4. Планета, обозначенная цифрой 7, имеет плотную поверхность.</a:t>
            </a:r>
          </a:p>
          <a:p>
            <a:endParaRPr lang="ru-RU" dirty="0" smtClean="0"/>
          </a:p>
          <a:p>
            <a:r>
              <a:rPr lang="ru-RU" dirty="0" smtClean="0"/>
              <a:t>5. Планета под цифрой 3 имеет больший период обращения вокруг звезды, чем планета, обозначенная цифрой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ЕГЭ - 2020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95" y="2204864"/>
            <a:ext cx="623099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7236296" y="2774441"/>
            <a:ext cx="1512168" cy="3390863"/>
            <a:chOff x="7164288" y="1628800"/>
            <a:chExt cx="1512168" cy="3390863"/>
          </a:xfrm>
        </p:grpSpPr>
        <p:sp>
          <p:nvSpPr>
            <p:cNvPr id="3" name="TextBox 2"/>
            <p:cNvSpPr txBox="1"/>
            <p:nvPr/>
          </p:nvSpPr>
          <p:spPr>
            <a:xfrm>
              <a:off x="7164288" y="1628800"/>
              <a:ext cx="418704" cy="3373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 smtClean="0"/>
                <a:t>25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27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28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30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31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32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57752" y="1646304"/>
              <a:ext cx="418704" cy="3373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 smtClean="0"/>
                <a:t>25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27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28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30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31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32</a:t>
              </a:r>
              <a:endParaRPr lang="ru-RU" dirty="0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7582992" y="1916832"/>
              <a:ext cx="674760" cy="11903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7582992" y="1988840"/>
              <a:ext cx="67476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7554085" y="2348880"/>
              <a:ext cx="703667" cy="3960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7582992" y="2744924"/>
              <a:ext cx="674760" cy="362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266304" y="130185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Расчетная задача </a:t>
            </a:r>
            <a:r>
              <a:rPr lang="ru-RU" sz="1600" dirty="0" smtClean="0"/>
              <a:t>повышенного уровня сложности по </a:t>
            </a:r>
            <a:r>
              <a:rPr lang="ru-RU" sz="1600" dirty="0"/>
              <a:t>механике или молекулярной </a:t>
            </a:r>
            <a:r>
              <a:rPr lang="ru-RU" sz="1600" dirty="0" smtClean="0"/>
              <a:t>физике перенесена во вторую часть для </a:t>
            </a:r>
            <a:r>
              <a:rPr lang="ru-RU" sz="1600" dirty="0"/>
              <a:t>развернутого решения и оценивается максимально в 2 балла. 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12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70C0"/>
      </a:hlink>
      <a:folHlink>
        <a:srgbClr val="00B0F0"/>
      </a:folHlink>
    </a:clrScheme>
    <a:fontScheme name="Другая 2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20038</TotalTime>
  <Words>3112</Words>
  <Application>Microsoft Office PowerPoint</Application>
  <PresentationFormat>Экран (4:3)</PresentationFormat>
  <Paragraphs>591</Paragraphs>
  <Slides>62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PDF</vt:lpstr>
      <vt:lpstr>«Изменения в ЕГЭ-2020 и ОГЭ-2020 по физике. Новые модели заданий и критерии их оценивания»</vt:lpstr>
      <vt:lpstr> ЕГЭ - 2020</vt:lpstr>
      <vt:lpstr> ЕГЭ - 2020</vt:lpstr>
      <vt:lpstr> Статистика ЕГЭ-2019</vt:lpstr>
      <vt:lpstr> ЕГЭ - 2020</vt:lpstr>
      <vt:lpstr> ЕГЭ - 2020</vt:lpstr>
      <vt:lpstr> ЕГЭ - 2020</vt:lpstr>
      <vt:lpstr> ЕГЭ - 2020</vt:lpstr>
      <vt:lpstr> ЕГЭ - 2020</vt:lpstr>
      <vt:lpstr> ЕГЭ - 2020</vt:lpstr>
      <vt:lpstr> Статистика ЕГЭ-2019</vt:lpstr>
      <vt:lpstr> ЕГЭ - 2020</vt:lpstr>
      <vt:lpstr> Статистика ЕГЭ-2019</vt:lpstr>
      <vt:lpstr> ЕГЭ - 2020</vt:lpstr>
      <vt:lpstr> ЕГЭ - 2020</vt:lpstr>
      <vt:lpstr> ЕГЭ - 2020</vt:lpstr>
      <vt:lpstr> ОГЭ - 2020</vt:lpstr>
      <vt:lpstr> ОГЭ - 2020</vt:lpstr>
      <vt:lpstr>Проект КИМ ОГЭ - 2020</vt:lpstr>
      <vt:lpstr> ОГЭ - 2020</vt:lpstr>
      <vt:lpstr>Проект КИМ ОГЭ - 2020</vt:lpstr>
      <vt:lpstr>Проект КИМ ОГЭ - 2020</vt:lpstr>
      <vt:lpstr>Новые модели заданий.  ОГЭ - 2020</vt:lpstr>
      <vt:lpstr>Новые модели заданий.  ОГЭ - 2020</vt:lpstr>
      <vt:lpstr>Новые модели заданий.  ОГЭ - 2020</vt:lpstr>
      <vt:lpstr>Проект КИМ ОГЭ - 2020</vt:lpstr>
      <vt:lpstr>Новые модели заданий.  ОГЭ - 2020</vt:lpstr>
      <vt:lpstr>Новые модели заданий.  ОГЭ - 2020</vt:lpstr>
      <vt:lpstr>Новые модели заданий.  ОГЭ - 2020</vt:lpstr>
      <vt:lpstr>Проект КИМ ОГЭ - 2020</vt:lpstr>
      <vt:lpstr>Проект КИМ ОГЭ - 2020</vt:lpstr>
      <vt:lpstr>Проект КИМ ОГЭ - 2020</vt:lpstr>
      <vt:lpstr>Проект КИМ ОГЭ - 2020</vt:lpstr>
      <vt:lpstr>Проект КИМ ОГЭ - 2020</vt:lpstr>
      <vt:lpstr>Новые модели заданий.  ОГЭ - 2020</vt:lpstr>
      <vt:lpstr>Новые модели заданий.  ОГЭ - 2020</vt:lpstr>
      <vt:lpstr>Проект КИМ ОГЭ - 2020</vt:lpstr>
      <vt:lpstr>Новые модели заданий.  ОГЭ - 2020</vt:lpstr>
      <vt:lpstr>Новые модели заданий.  ОГЭ - 2020</vt:lpstr>
      <vt:lpstr>Новые модели заданий.  ОГЭ - 2020</vt:lpstr>
      <vt:lpstr>Новые модели заданий.  ОГЭ - 2020</vt:lpstr>
      <vt:lpstr>Проект КИМ ОГЭ - 2020</vt:lpstr>
      <vt:lpstr>Проект КИМ ОГЭ - 2020</vt:lpstr>
      <vt:lpstr>Проект КИМ ОГЭ - 2020</vt:lpstr>
      <vt:lpstr>Проект КИМ ОГЭ - 2020</vt:lpstr>
      <vt:lpstr>Проект КИМ ОГЭ - 2020</vt:lpstr>
      <vt:lpstr>Проект КИМ ОГЭ - 2020</vt:lpstr>
      <vt:lpstr>Проект КИМ ОГЭ - 2020</vt:lpstr>
      <vt:lpstr>Проект КИМ ОГЭ - 2020</vt:lpstr>
      <vt:lpstr> ОГЭ - 2020</vt:lpstr>
      <vt:lpstr> ЕГЭ - 2020</vt:lpstr>
      <vt:lpstr> ЕГЭ - 2020</vt:lpstr>
      <vt:lpstr> ЕГЭ - 2020</vt:lpstr>
      <vt:lpstr> ЕГЭ - 2020</vt:lpstr>
      <vt:lpstr>ОГЭ-2020</vt:lpstr>
      <vt:lpstr>ОГЭ-2020</vt:lpstr>
      <vt:lpstr>ЕГЭ-2019</vt:lpstr>
      <vt:lpstr>ВПР - 7</vt:lpstr>
      <vt:lpstr>ЕГЭ-2019</vt:lpstr>
      <vt:lpstr>Книги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Коваленко М.В.</dc:creator>
  <cp:lastModifiedBy>Dzhelina</cp:lastModifiedBy>
  <cp:revision>667</cp:revision>
  <cp:lastPrinted>2017-09-06T11:49:56Z</cp:lastPrinted>
  <dcterms:created xsi:type="dcterms:W3CDTF">2017-05-23T10:57:07Z</dcterms:created>
  <dcterms:modified xsi:type="dcterms:W3CDTF">2019-10-19T16:55:56Z</dcterms:modified>
</cp:coreProperties>
</file>